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55"/>
  </p:handoutMasterIdLst>
  <p:sldIdLst>
    <p:sldId id="317" r:id="rId3"/>
    <p:sldId id="264" r:id="rId5"/>
    <p:sldId id="322" r:id="rId6"/>
    <p:sldId id="354" r:id="rId7"/>
    <p:sldId id="431" r:id="rId8"/>
    <p:sldId id="355" r:id="rId9"/>
    <p:sldId id="487" r:id="rId10"/>
    <p:sldId id="489" r:id="rId11"/>
    <p:sldId id="357" r:id="rId12"/>
    <p:sldId id="432" r:id="rId13"/>
    <p:sldId id="486" r:id="rId14"/>
    <p:sldId id="363" r:id="rId15"/>
    <p:sldId id="433" r:id="rId16"/>
    <p:sldId id="369" r:id="rId17"/>
    <p:sldId id="370" r:id="rId18"/>
    <p:sldId id="372" r:id="rId19"/>
    <p:sldId id="373" r:id="rId20"/>
    <p:sldId id="374" r:id="rId21"/>
    <p:sldId id="375" r:id="rId22"/>
    <p:sldId id="376" r:id="rId23"/>
    <p:sldId id="378" r:id="rId24"/>
    <p:sldId id="410" r:id="rId25"/>
    <p:sldId id="412" r:id="rId26"/>
    <p:sldId id="411" r:id="rId27"/>
    <p:sldId id="434" r:id="rId28"/>
    <p:sldId id="490" r:id="rId29"/>
    <p:sldId id="414" r:id="rId30"/>
    <p:sldId id="415" r:id="rId31"/>
    <p:sldId id="278" r:id="rId32"/>
    <p:sldId id="288" r:id="rId33"/>
    <p:sldId id="262" r:id="rId34"/>
    <p:sldId id="418" r:id="rId35"/>
    <p:sldId id="290" r:id="rId36"/>
    <p:sldId id="277" r:id="rId37"/>
    <p:sldId id="419" r:id="rId38"/>
    <p:sldId id="420" r:id="rId39"/>
    <p:sldId id="422" r:id="rId40"/>
    <p:sldId id="423" r:id="rId41"/>
    <p:sldId id="424" r:id="rId42"/>
    <p:sldId id="425" r:id="rId43"/>
    <p:sldId id="267" r:id="rId44"/>
    <p:sldId id="426" r:id="rId45"/>
    <p:sldId id="428" r:id="rId46"/>
    <p:sldId id="427" r:id="rId47"/>
    <p:sldId id="260" r:id="rId48"/>
    <p:sldId id="272" r:id="rId49"/>
    <p:sldId id="481" r:id="rId50"/>
    <p:sldId id="482" r:id="rId51"/>
    <p:sldId id="268" r:id="rId52"/>
    <p:sldId id="429" r:id="rId53"/>
    <p:sldId id="318" r:id="rId54"/>
  </p:sldIdLst>
  <p:sldSz cx="9144000" cy="5143500" type="screen16x9"/>
  <p:notesSz cx="6858000" cy="9144000"/>
  <p:custDataLst>
    <p:tags r:id="rId6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66" userDrawn="1">
          <p15:clr>
            <a:srgbClr val="A4A3A4"/>
          </p15:clr>
        </p15:guide>
        <p15:guide id="2" pos="28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9600"/>
    <a:srgbClr val="3992DB"/>
    <a:srgbClr val="005DA2"/>
    <a:srgbClr val="0F1836"/>
    <a:srgbClr val="FDFDFD"/>
    <a:srgbClr val="D9D9D9"/>
    <a:srgbClr val="DCDE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35" autoAdjust="0"/>
    <p:restoredTop sz="94660" autoAdjust="0"/>
  </p:normalViewPr>
  <p:slideViewPr>
    <p:cSldViewPr showGuides="1">
      <p:cViewPr>
        <p:scale>
          <a:sx n="100" d="100"/>
          <a:sy n="100" d="100"/>
        </p:scale>
        <p:origin x="666" y="-216"/>
      </p:cViewPr>
      <p:guideLst>
        <p:guide orient="horz" pos="1566"/>
        <p:guide pos="286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6" d="100"/>
          <a:sy n="86" d="100"/>
        </p:scale>
        <p:origin x="-3810" y="-90"/>
      </p:cViewPr>
      <p:guideLst>
        <p:guide orient="horz" pos="2784"/>
        <p:guide pos="215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0" Type="http://schemas.openxmlformats.org/officeDocument/2006/relationships/tags" Target="tags/tag7.xml"/><Relationship Id="rId6" Type="http://schemas.openxmlformats.org/officeDocument/2006/relationships/slide" Target="slides/slide3.xml"/><Relationship Id="rId59" Type="http://schemas.openxmlformats.org/officeDocument/2006/relationships/commentAuthors" Target="commentAuthors.xml"/><Relationship Id="rId58" Type="http://schemas.openxmlformats.org/officeDocument/2006/relationships/tableStyles" Target="tableStyles.xml"/><Relationship Id="rId57" Type="http://schemas.openxmlformats.org/officeDocument/2006/relationships/viewProps" Target="viewProps.xml"/><Relationship Id="rId56" Type="http://schemas.openxmlformats.org/officeDocument/2006/relationships/presProps" Target="presProps.xml"/><Relationship Id="rId55" Type="http://schemas.openxmlformats.org/officeDocument/2006/relationships/handoutMaster" Target="handoutMasters/handoutMaster1.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353A075-29DF-4CAE-8BA7-CDA0ED456C88}"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E3924EE-29F1-4E68-A53A-86CBCBDF827A}"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2B73EA-EE91-4E33-A9C1-8BF5DD7139A2}"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92B679-AE23-4750-8FB0-6513430B8953}"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4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4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小佘太镇土地总面积153911.06公顷。其中，农用地面积6777.55公顷，占土地总面积的30.82%；建设用地面积1950.80公顷，占土地总面积的1.27%；其他土地面积104510.38公顷，占土地总面积的67.90%。</a:t>
            </a:r>
            <a:endParaRPr lang="zh-CN" altLang="en-US"/>
          </a:p>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永久基本农田控制线：主要分布在分布主要分布在红旗村、大树湾村、广林村、西补隆嘎查。</a:t>
            </a: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sym typeface="+mn-ea"/>
              </a:rPr>
              <a:t>生态保护红线：</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生态保护红线主要分布在呼和温度尔嘎查和那仁乌布尔嘎查，位于镇区的西北部。</a:t>
            </a: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sym typeface="+mn-ea"/>
              </a:rPr>
              <a:t>城镇开发边界：</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主要集中在镇区、工业园区。</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珍贵的城镇建设空间，将集建区作为小佘太镇重大项目的主要承载空间，通过详细设计优化建设用地空间结构，实现集约高效利用。</a:t>
            </a:r>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zh-CN" altLang="en-US" dirty="0">
                <a:sym typeface="+mn-ea"/>
              </a:rPr>
              <a:t>生态保护区、生态控制区、农田保护区、乡村发展区、城镇发展区、能源资源发展区</a:t>
            </a:r>
            <a:endParaRPr lang="zh-CN" altLang="en-US" dirty="0"/>
          </a:p>
          <a:p>
            <a:pPr algn="ctr"/>
            <a:endParaRPr lang="zh-CN" altLang="en-US" b="1" dirty="0"/>
          </a:p>
          <a:p>
            <a:pPr algn="ctr"/>
            <a:endParaRPr lang="zh-CN" altLang="en-US" b="1" dirty="0"/>
          </a:p>
          <a:p>
            <a:pPr algn="l"/>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rPr>
              <a:t>工业园区获得自治区第二批化工集中区认定，智慧园区全面上线运行，飞尚铜业、紫金有色、黑猫煤化工上榜自治区民营企业100强。黑猫二期100万吨焦炭，国城资源20万吨钛白粉，齐华矿业80万吨采选、12万吨硫酸、10万吨复合肥等重大延链补链强链项目建设，聚光、飞尚、紫金节能技改项目竣工投用，京能、国电等4个风电项目并网发电，新能源装机总量达到156万千瓦。</a:t>
            </a:r>
            <a:endPar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pPr algn="just"/>
            <a:endPar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pPr algn="just"/>
            <a:r>
              <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rPr>
              <a:t>广林村建设市级优质粮饲种植示范基地、大豆玉米带状复合种植园区、花菇种植产业园区和集体经济设施农业园区；在西补隆嘎查和乌兰哈哨嘎查建设万亩优质有机牧草种植园区；在红旗村建设土地托管园区；在大树湾村建设青红椒和甜瓜订单园区。广林村建设双温冷库项目，为特色农产品冷藏保鲜提供有力保障。</a:t>
            </a:r>
            <a:endPar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a:p>
            <a:pPr algn="just"/>
            <a:endParaRPr lang="zh-CN" altLang="zh-CN" sz="10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1597819"/>
            <a:ext cx="7772400" cy="1102519"/>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cxnSp>
        <p:nvCxnSpPr>
          <p:cNvPr id="7" name="直接连接符 6"/>
          <p:cNvCxnSpPr/>
          <p:nvPr userDrawn="1"/>
        </p:nvCxnSpPr>
        <p:spPr>
          <a:xfrm>
            <a:off x="755576" y="625398"/>
            <a:ext cx="7848872"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12" name="Group 7"/>
          <p:cNvGrpSpPr/>
          <p:nvPr userDrawn="1"/>
        </p:nvGrpSpPr>
        <p:grpSpPr bwMode="auto">
          <a:xfrm>
            <a:off x="323528" y="292895"/>
            <a:ext cx="390372" cy="205979"/>
            <a:chOff x="0" y="0"/>
            <a:chExt cx="1041399" cy="549275"/>
          </a:xfrm>
        </p:grpSpPr>
        <p:sp>
          <p:nvSpPr>
            <p:cNvPr id="13" name="Freeform 16"/>
            <p:cNvSpPr/>
            <p:nvPr/>
          </p:nvSpPr>
          <p:spPr bwMode="auto">
            <a:xfrm>
              <a:off x="0" y="0"/>
              <a:ext cx="361950" cy="549275"/>
            </a:xfrm>
            <a:custGeom>
              <a:avLst/>
              <a:gdLst>
                <a:gd name="T0" fmla="*/ 4 w 400"/>
                <a:gd name="T1" fmla="*/ 92 h 608"/>
                <a:gd name="T2" fmla="*/ 96 w 400"/>
                <a:gd name="T3" fmla="*/ 0 h 608"/>
                <a:gd name="T4" fmla="*/ 400 w 400"/>
                <a:gd name="T5" fmla="*/ 304 h 608"/>
                <a:gd name="T6" fmla="*/ 96 w 400"/>
                <a:gd name="T7" fmla="*/ 608 h 608"/>
                <a:gd name="T8" fmla="*/ 0 w 400"/>
                <a:gd name="T9" fmla="*/ 512 h 608"/>
                <a:gd name="T10" fmla="*/ 212 w 400"/>
                <a:gd name="T11" fmla="*/ 300 h 608"/>
                <a:gd name="T12" fmla="*/ 4 w 400"/>
                <a:gd name="T13" fmla="*/ 92 h 608"/>
              </a:gdLst>
              <a:ahLst/>
              <a:cxnLst>
                <a:cxn ang="0">
                  <a:pos x="T0" y="T1"/>
                </a:cxn>
                <a:cxn ang="0">
                  <a:pos x="T2" y="T3"/>
                </a:cxn>
                <a:cxn ang="0">
                  <a:pos x="T4" y="T5"/>
                </a:cxn>
                <a:cxn ang="0">
                  <a:pos x="T6" y="T7"/>
                </a:cxn>
                <a:cxn ang="0">
                  <a:pos x="T8" y="T9"/>
                </a:cxn>
                <a:cxn ang="0">
                  <a:pos x="T10" y="T11"/>
                </a:cxn>
                <a:cxn ang="0">
                  <a:pos x="T12" y="T13"/>
                </a:cxn>
              </a:cxnLst>
              <a:rect l="0" t="0" r="r" b="b"/>
              <a:pathLst>
                <a:path w="400" h="608">
                  <a:moveTo>
                    <a:pt x="4" y="92"/>
                  </a:moveTo>
                  <a:lnTo>
                    <a:pt x="96" y="0"/>
                  </a:lnTo>
                  <a:lnTo>
                    <a:pt x="400" y="304"/>
                  </a:lnTo>
                  <a:lnTo>
                    <a:pt x="96" y="608"/>
                  </a:lnTo>
                  <a:lnTo>
                    <a:pt x="0" y="512"/>
                  </a:lnTo>
                  <a:lnTo>
                    <a:pt x="212" y="300"/>
                  </a:lnTo>
                  <a:lnTo>
                    <a:pt x="4" y="92"/>
                  </a:lnTo>
                  <a:close/>
                </a:path>
              </a:pathLst>
            </a:custGeom>
            <a:solidFill>
              <a:srgbClr val="005DA2"/>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14" name="Freeform 17"/>
            <p:cNvSpPr/>
            <p:nvPr/>
          </p:nvSpPr>
          <p:spPr bwMode="auto">
            <a:xfrm>
              <a:off x="338137" y="0"/>
              <a:ext cx="360362" cy="549275"/>
            </a:xfrm>
            <a:custGeom>
              <a:avLst/>
              <a:gdLst>
                <a:gd name="T0" fmla="*/ 4 w 399"/>
                <a:gd name="T1" fmla="*/ 92 h 608"/>
                <a:gd name="T2" fmla="*/ 96 w 399"/>
                <a:gd name="T3" fmla="*/ 0 h 608"/>
                <a:gd name="T4" fmla="*/ 399 w 399"/>
                <a:gd name="T5" fmla="*/ 304 h 608"/>
                <a:gd name="T6" fmla="*/ 96 w 399"/>
                <a:gd name="T7" fmla="*/ 608 h 608"/>
                <a:gd name="T8" fmla="*/ 0 w 399"/>
                <a:gd name="T9" fmla="*/ 512 h 608"/>
                <a:gd name="T10" fmla="*/ 212 w 399"/>
                <a:gd name="T11" fmla="*/ 300 h 608"/>
                <a:gd name="T12" fmla="*/ 4 w 399"/>
                <a:gd name="T13" fmla="*/ 92 h 608"/>
              </a:gdLst>
              <a:ahLst/>
              <a:cxnLst>
                <a:cxn ang="0">
                  <a:pos x="T0" y="T1"/>
                </a:cxn>
                <a:cxn ang="0">
                  <a:pos x="T2" y="T3"/>
                </a:cxn>
                <a:cxn ang="0">
                  <a:pos x="T4" y="T5"/>
                </a:cxn>
                <a:cxn ang="0">
                  <a:pos x="T6" y="T7"/>
                </a:cxn>
                <a:cxn ang="0">
                  <a:pos x="T8" y="T9"/>
                </a:cxn>
                <a:cxn ang="0">
                  <a:pos x="T10" y="T11"/>
                </a:cxn>
                <a:cxn ang="0">
                  <a:pos x="T12" y="T13"/>
                </a:cxn>
              </a:cxnLst>
              <a:rect l="0" t="0" r="r" b="b"/>
              <a:pathLst>
                <a:path w="399" h="608">
                  <a:moveTo>
                    <a:pt x="4" y="92"/>
                  </a:moveTo>
                  <a:lnTo>
                    <a:pt x="96" y="0"/>
                  </a:lnTo>
                  <a:lnTo>
                    <a:pt x="399" y="304"/>
                  </a:lnTo>
                  <a:lnTo>
                    <a:pt x="96" y="608"/>
                  </a:lnTo>
                  <a:lnTo>
                    <a:pt x="0" y="512"/>
                  </a:lnTo>
                  <a:lnTo>
                    <a:pt x="212" y="300"/>
                  </a:lnTo>
                  <a:lnTo>
                    <a:pt x="4" y="92"/>
                  </a:lnTo>
                  <a:close/>
                </a:path>
              </a:pathLst>
            </a:custGeom>
            <a:solidFill>
              <a:srgbClr val="3992D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15" name="Freeform 18"/>
            <p:cNvSpPr/>
            <p:nvPr/>
          </p:nvSpPr>
          <p:spPr bwMode="auto">
            <a:xfrm>
              <a:off x="681037" y="0"/>
              <a:ext cx="360362" cy="549275"/>
            </a:xfrm>
            <a:custGeom>
              <a:avLst/>
              <a:gdLst>
                <a:gd name="T0" fmla="*/ 4 w 399"/>
                <a:gd name="T1" fmla="*/ 92 h 608"/>
                <a:gd name="T2" fmla="*/ 95 w 399"/>
                <a:gd name="T3" fmla="*/ 0 h 608"/>
                <a:gd name="T4" fmla="*/ 399 w 399"/>
                <a:gd name="T5" fmla="*/ 304 h 608"/>
                <a:gd name="T6" fmla="*/ 95 w 399"/>
                <a:gd name="T7" fmla="*/ 608 h 608"/>
                <a:gd name="T8" fmla="*/ 0 w 399"/>
                <a:gd name="T9" fmla="*/ 512 h 608"/>
                <a:gd name="T10" fmla="*/ 212 w 399"/>
                <a:gd name="T11" fmla="*/ 300 h 608"/>
                <a:gd name="T12" fmla="*/ 4 w 399"/>
                <a:gd name="T13" fmla="*/ 92 h 608"/>
              </a:gdLst>
              <a:ahLst/>
              <a:cxnLst>
                <a:cxn ang="0">
                  <a:pos x="T0" y="T1"/>
                </a:cxn>
                <a:cxn ang="0">
                  <a:pos x="T2" y="T3"/>
                </a:cxn>
                <a:cxn ang="0">
                  <a:pos x="T4" y="T5"/>
                </a:cxn>
                <a:cxn ang="0">
                  <a:pos x="T6" y="T7"/>
                </a:cxn>
                <a:cxn ang="0">
                  <a:pos x="T8" y="T9"/>
                </a:cxn>
                <a:cxn ang="0">
                  <a:pos x="T10" y="T11"/>
                </a:cxn>
                <a:cxn ang="0">
                  <a:pos x="T12" y="T13"/>
                </a:cxn>
              </a:cxnLst>
              <a:rect l="0" t="0" r="r" b="b"/>
              <a:pathLst>
                <a:path w="399" h="608">
                  <a:moveTo>
                    <a:pt x="4" y="92"/>
                  </a:moveTo>
                  <a:lnTo>
                    <a:pt x="95" y="0"/>
                  </a:lnTo>
                  <a:lnTo>
                    <a:pt x="399" y="304"/>
                  </a:lnTo>
                  <a:lnTo>
                    <a:pt x="95" y="608"/>
                  </a:lnTo>
                  <a:lnTo>
                    <a:pt x="0" y="512"/>
                  </a:lnTo>
                  <a:lnTo>
                    <a:pt x="212" y="300"/>
                  </a:lnTo>
                  <a:lnTo>
                    <a:pt x="4" y="92"/>
                  </a:lnTo>
                  <a:close/>
                </a:path>
              </a:pathLst>
            </a:custGeom>
            <a:solidFill>
              <a:srgbClr val="F79600"/>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grpSp>
      <p:sp>
        <p:nvSpPr>
          <p:cNvPr id="18" name="TextBox 15"/>
          <p:cNvSpPr txBox="1"/>
          <p:nvPr userDrawn="1"/>
        </p:nvSpPr>
        <p:spPr>
          <a:xfrm>
            <a:off x="8100392" y="241995"/>
            <a:ext cx="671347" cy="369332"/>
          </a:xfrm>
          <a:prstGeom prst="rect">
            <a:avLst/>
          </a:prstGeom>
          <a:noFill/>
        </p:spPr>
        <p:txBody>
          <a:bodyPr wrap="square" rtlCol="0">
            <a:spAutoFit/>
          </a:bodyPr>
          <a:lstStyle/>
          <a:p>
            <a:pPr algn="ctr"/>
            <a:fld id="{2EEF1883-7A0E-4F66-9932-E581691AD397}" type="slidenum">
              <a:rPr lang="zh-CN" altLang="en-US" sz="1800" b="0" smtClean="0">
                <a:solidFill>
                  <a:schemeClr val="accent1"/>
                </a:solidFill>
                <a:latin typeface="微软雅黑 Light" panose="020B0502040204020203" pitchFamily="34" charset="-122"/>
                <a:ea typeface="微软雅黑 Light" panose="020B0502040204020203" pitchFamily="34" charset="-122"/>
              </a:rPr>
            </a:fld>
            <a:r>
              <a:rPr lang="zh-CN" altLang="en-US" sz="1800" b="0" dirty="0">
                <a:solidFill>
                  <a:schemeClr val="accent1"/>
                </a:solidFill>
                <a:latin typeface="微软雅黑 Light" panose="020B0502040204020203" pitchFamily="34" charset="-122"/>
                <a:ea typeface="微软雅黑 Light" panose="020B0502040204020203" pitchFamily="34" charset="-122"/>
              </a:rPr>
              <a:t> </a:t>
            </a:r>
            <a:endParaRPr lang="zh-CN" altLang="en-US" sz="1800" b="0" dirty="0">
              <a:solidFill>
                <a:schemeClr val="accent1"/>
              </a:solidFill>
              <a:latin typeface="微软雅黑 Light" panose="020B0502040204020203" pitchFamily="34" charset="-122"/>
              <a:ea typeface="微软雅黑 Light" panose="020B0502040204020203"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0-#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Tree>
  </p:cSld>
  <p:clrMapOvr>
    <a:masterClrMapping/>
  </p:clrMapOvr>
  <p:transition spd="slow" advTm="0">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spTree>
  </p:cSld>
  <p:clrMapOvr>
    <a:masterClrMapping/>
  </p:clrMapOvr>
  <p:transition spd="slow" advTm="0">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5176"/>
            <a:ext cx="7772400" cy="1021556"/>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87"/>
            <a:ext cx="3008313" cy="871538"/>
          </a:xfr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05979"/>
            <a:ext cx="2057400" cy="4388644"/>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205979"/>
            <a:ext cx="6019800" cy="4388644"/>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advTm="0">
    <p:cover/>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5" Type="http://schemas.openxmlformats.org/officeDocument/2006/relationships/theme" Target="../theme/theme1.xml"/><Relationship Id="rId14" Type="http://schemas.openxmlformats.org/officeDocument/2006/relationships/image" Target="../media/image1.jpeg"/><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000" b="-3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820CF-B880-4189-942D-D702A7CBA730}" type="datetimeFigureOut">
              <a:rPr lang="zh-CN" altLang="en-US" smtClean="0"/>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0C913308-F349-4B6D-A68A-DD1791B4A57B}"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spd="slow" advTm="0">
    <p:cover/>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3.xml"/><Relationship Id="rId2" Type="http://schemas.microsoft.com/office/2007/relationships/hdphoto" Target="../media/image5.wdp"/><Relationship Id="rId1"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image" Target="../media/image9.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xml"/><Relationship Id="rId1" Type="http://schemas.openxmlformats.org/officeDocument/2006/relationships/image" Target="../media/image10.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8.xml.rels><?xml version="1.0" encoding="UTF-8" standalone="yes"?>
<Relationships xmlns="http://schemas.openxmlformats.org/package/2006/relationships"><Relationship Id="rId4" Type="http://schemas.openxmlformats.org/officeDocument/2006/relationships/notesSlide" Target="../notesSlides/notesSlide28.xml"/><Relationship Id="rId3" Type="http://schemas.openxmlformats.org/officeDocument/2006/relationships/slideLayout" Target="../slideLayouts/slideLayout3.xml"/><Relationship Id="rId2" Type="http://schemas.microsoft.com/office/2007/relationships/hdphoto" Target="../media/image12.wdp"/><Relationship Id="rId1"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image" Target="../media/image13.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3.xml"/><Relationship Id="rId1" Type="http://schemas.openxmlformats.org/officeDocument/2006/relationships/image" Target="../media/image14.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3.xml"/><Relationship Id="rId1" Type="http://schemas.openxmlformats.org/officeDocument/2006/relationships/image" Target="../media/image15.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3.xml"/><Relationship Id="rId1" Type="http://schemas.openxmlformats.org/officeDocument/2006/relationships/image" Target="../media/image16.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image" Target="../media/image17.jpeg"/></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矩形 3"/>
          <p:cNvSpPr/>
          <p:nvPr/>
        </p:nvSpPr>
        <p:spPr>
          <a:xfrm>
            <a:off x="35560" y="3939540"/>
            <a:ext cx="9148445" cy="920750"/>
          </a:xfrm>
          <a:prstGeom prst="rect">
            <a:avLst/>
          </a:prstGeom>
          <a:solidFill>
            <a:srgbClr val="FFFFFF">
              <a:alpha val="0"/>
            </a:srgbClr>
          </a:solidFill>
        </p:spPr>
        <p:txBody>
          <a:bodyPr lIns="0" tIns="0" rIns="0" bIns="0">
            <a:noAutofit/>
          </a:bodyPr>
          <a:lstStyle/>
          <a:p>
            <a:pPr algn="ctr">
              <a:lnSpc>
                <a:spcPts val="2735"/>
              </a:lnSpc>
            </a:pPr>
            <a:r>
              <a:rPr lang="zh-CN" altLang="en-US" sz="900" b="1" dirty="0">
                <a:latin typeface="黑体" panose="02010609060101010101" charset="-122"/>
                <a:ea typeface="黑体" panose="02010609060101010101" charset="-122"/>
              </a:rPr>
              <a:t>乌拉特前旗</a:t>
            </a:r>
            <a:r>
              <a:rPr lang="en-US" altLang="zh-CN" sz="900" b="1" dirty="0">
                <a:latin typeface="黑体" panose="02010609060101010101" charset="-122"/>
                <a:ea typeface="黑体" panose="02010609060101010101" charset="-122"/>
              </a:rPr>
              <a:t>小佘太镇人民政府</a:t>
            </a:r>
            <a:endParaRPr lang="en-US" altLang="zh-CN" sz="900" b="1" dirty="0">
              <a:latin typeface="黑体" panose="02010609060101010101" charset="-122"/>
              <a:ea typeface="黑体" panose="02010609060101010101" charset="-122"/>
            </a:endParaRPr>
          </a:p>
          <a:p>
            <a:pPr algn="ctr">
              <a:lnSpc>
                <a:spcPts val="2735"/>
              </a:lnSpc>
            </a:pPr>
            <a:r>
              <a:rPr lang="zh-CN" altLang="zh-CN" sz="900" b="1" dirty="0">
                <a:latin typeface="微软雅黑" panose="020B0503020204020204" pitchFamily="34" charset="-122"/>
                <a:ea typeface="微软雅黑" panose="020B0503020204020204" pitchFamily="34" charset="-122"/>
              </a:rPr>
              <a:t>202</a:t>
            </a:r>
            <a:r>
              <a:rPr lang="en-US" altLang="zh-CN" sz="900" b="1" dirty="0">
                <a:latin typeface="微软雅黑" panose="020B0503020204020204" pitchFamily="34" charset="-122"/>
                <a:ea typeface="微软雅黑" panose="020B0503020204020204" pitchFamily="34" charset="-122"/>
              </a:rPr>
              <a:t>4</a:t>
            </a:r>
            <a:r>
              <a:rPr lang="zh-CN" altLang="zh-CN" sz="900" b="1" dirty="0">
                <a:latin typeface="微软雅黑" panose="020B0503020204020204" pitchFamily="34" charset="-122"/>
                <a:ea typeface="微软雅黑" panose="020B0503020204020204" pitchFamily="34" charset="-122"/>
              </a:rPr>
              <a:t>年</a:t>
            </a:r>
            <a:r>
              <a:rPr lang="en-US" altLang="zh-CN" sz="900" b="1" dirty="0">
                <a:latin typeface="微软雅黑" panose="020B0503020204020204" pitchFamily="34" charset="-122"/>
                <a:ea typeface="微软雅黑" panose="020B0503020204020204" pitchFamily="34" charset="-122"/>
              </a:rPr>
              <a:t>05</a:t>
            </a:r>
            <a:r>
              <a:rPr lang="zh-CN" altLang="zh-CN" sz="900" b="1" dirty="0">
                <a:latin typeface="微软雅黑" panose="020B0503020204020204" pitchFamily="34" charset="-122"/>
                <a:ea typeface="微软雅黑" panose="020B0503020204020204" pitchFamily="34" charset="-122"/>
              </a:rPr>
              <a:t>月</a:t>
            </a:r>
            <a:endParaRPr lang="zh-CN" altLang="zh-CN" sz="900" b="1" dirty="0">
              <a:latin typeface="微软雅黑" panose="020B0503020204020204" pitchFamily="34" charset="-122"/>
              <a:ea typeface="微软雅黑" panose="020B0503020204020204" pitchFamily="34" charset="-122"/>
            </a:endParaRPr>
          </a:p>
        </p:txBody>
      </p:sp>
      <p:sp>
        <p:nvSpPr>
          <p:cNvPr id="3" name="矩形 2"/>
          <p:cNvSpPr/>
          <p:nvPr/>
        </p:nvSpPr>
        <p:spPr>
          <a:xfrm>
            <a:off x="-3856" y="8174"/>
            <a:ext cx="9144000" cy="3174810"/>
          </a:xfrm>
          <a:prstGeom prst="rect">
            <a:avLst/>
          </a:prstGeom>
          <a:solidFill>
            <a:schemeClr val="tx2">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a:p>
        </p:txBody>
      </p:sp>
      <p:sp>
        <p:nvSpPr>
          <p:cNvPr id="43" name="Rectangle 3"/>
          <p:cNvSpPr txBox="1">
            <a:spLocks noChangeArrowheads="1"/>
          </p:cNvSpPr>
          <p:nvPr/>
        </p:nvSpPr>
        <p:spPr>
          <a:xfrm>
            <a:off x="1322070" y="837565"/>
            <a:ext cx="6644005" cy="159321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gn="ctr">
              <a:lnSpc>
                <a:spcPct val="150000"/>
              </a:lnSpc>
              <a:buClrTx/>
              <a:buSzTx/>
              <a:buFontTx/>
            </a:pPr>
            <a:r>
              <a:rPr lang="zh-CN" sz="3000" b="1" dirty="0">
                <a:solidFill>
                  <a:schemeClr val="bg1"/>
                </a:solidFill>
                <a:latin typeface="微软雅黑" panose="020B0503020204020204" pitchFamily="34" charset="-122"/>
                <a:ea typeface="微软雅黑" panose="020B0503020204020204" pitchFamily="34" charset="-122"/>
                <a:sym typeface="+mn-ea"/>
              </a:rPr>
              <a:t>乌拉特前旗小佘太镇</a:t>
            </a:r>
            <a:endParaRPr lang="zh-CN" sz="3000" b="1" dirty="0">
              <a:solidFill>
                <a:schemeClr val="bg1"/>
              </a:solidFill>
              <a:latin typeface="微软雅黑" panose="020B0503020204020204" pitchFamily="34" charset="-122"/>
              <a:ea typeface="微软雅黑" panose="020B0503020204020204" pitchFamily="34" charset="-122"/>
            </a:endParaRPr>
          </a:p>
          <a:p>
            <a:pPr lvl="0" algn="ctr">
              <a:lnSpc>
                <a:spcPct val="150000"/>
              </a:lnSpc>
            </a:pPr>
            <a:r>
              <a:rPr lang="zh-CN" sz="3000" b="1" dirty="0">
                <a:solidFill>
                  <a:schemeClr val="bg1"/>
                </a:solidFill>
                <a:latin typeface="微软雅黑" panose="020B0503020204020204" pitchFamily="34" charset="-122"/>
                <a:ea typeface="微软雅黑" panose="020B0503020204020204" pitchFamily="34" charset="-122"/>
                <a:sym typeface="+mn-ea"/>
              </a:rPr>
              <a:t>国土空间总体规划（2021-2035年）</a:t>
            </a:r>
            <a:endParaRPr lang="zh-CN" sz="3000" b="1" dirty="0">
              <a:solidFill>
                <a:schemeClr val="bg1"/>
              </a:solidFill>
              <a:latin typeface="微软雅黑" panose="020B0503020204020204" pitchFamily="34" charset="-122"/>
              <a:ea typeface="微软雅黑" panose="020B0503020204020204" pitchFamily="34" charset="-122"/>
              <a:sym typeface="+mn-ea"/>
            </a:endParaRPr>
          </a:p>
          <a:p>
            <a:pPr lvl="0" algn="ctr">
              <a:lnSpc>
                <a:spcPct val="150000"/>
              </a:lnSpc>
            </a:pPr>
            <a:r>
              <a:rPr lang="zh-CN" altLang="en-US" sz="3000" b="1" dirty="0">
                <a:solidFill>
                  <a:schemeClr val="bg1"/>
                </a:solidFill>
                <a:latin typeface="微软雅黑" panose="020B0503020204020204" pitchFamily="34" charset="-122"/>
                <a:ea typeface="微软雅黑" panose="020B0503020204020204" pitchFamily="34" charset="-122"/>
                <a:sym typeface="+mn-ea"/>
              </a:rPr>
              <a:t>公示稿</a:t>
            </a:r>
            <a:endParaRPr lang="zh-CN" altLang="en-US" sz="3000" b="1" dirty="0">
              <a:solidFill>
                <a:schemeClr val="bg1"/>
              </a:solidFill>
              <a:latin typeface="微软雅黑" panose="020B0503020204020204" pitchFamily="34" charset="-122"/>
              <a:ea typeface="微软雅黑" panose="020B0503020204020204" pitchFamily="34" charset="-122"/>
              <a:sym typeface="+mn-ea"/>
            </a:endParaRPr>
          </a:p>
        </p:txBody>
      </p:sp>
      <p:cxnSp>
        <p:nvCxnSpPr>
          <p:cNvPr id="46" name="直接连接符 5"/>
          <p:cNvCxnSpPr>
            <a:cxnSpLocks noChangeShapeType="1"/>
          </p:cNvCxnSpPr>
          <p:nvPr/>
        </p:nvCxnSpPr>
        <p:spPr bwMode="auto">
          <a:xfrm flipH="1">
            <a:off x="-4101" y="2715838"/>
            <a:ext cx="9144000" cy="0"/>
          </a:xfrm>
          <a:prstGeom prst="line">
            <a:avLst/>
          </a:prstGeom>
          <a:noFill/>
          <a:ln w="1270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43"/>
                                        </p:tgtEl>
                                        <p:attrNameLst>
                                          <p:attrName>style.visibility</p:attrName>
                                        </p:attrNameLst>
                                      </p:cBhvr>
                                      <p:to>
                                        <p:strVal val="visible"/>
                                      </p:to>
                                    </p:set>
                                    <p:anim calcmode="lin" valueType="num">
                                      <p:cBhvr>
                                        <p:cTn id="7" dur="500" fill="hold"/>
                                        <p:tgtEl>
                                          <p:spTgt spid="4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3"/>
                                        </p:tgtEl>
                                        <p:attrNameLst>
                                          <p:attrName>ppt_y</p:attrName>
                                        </p:attrNameLst>
                                      </p:cBhvr>
                                      <p:tavLst>
                                        <p:tav tm="0">
                                          <p:val>
                                            <p:strVal val="#ppt_y"/>
                                          </p:val>
                                        </p:tav>
                                        <p:tav tm="100000">
                                          <p:val>
                                            <p:strVal val="#ppt_y"/>
                                          </p:val>
                                        </p:tav>
                                      </p:tavLst>
                                    </p:anim>
                                    <p:anim calcmode="lin" valueType="num">
                                      <p:cBhvr>
                                        <p:cTn id="9" dur="500" fill="hold"/>
                                        <p:tgtEl>
                                          <p:spTgt spid="4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3"/>
                                        </p:tgtEl>
                                      </p:cBhvr>
                                    </p:animEffect>
                                  </p:childTnLst>
                                </p:cTn>
                              </p:par>
                            </p:childTnLst>
                          </p:cTn>
                        </p:par>
                        <p:par>
                          <p:cTn id="12" fill="hold">
                            <p:stCondLst>
                              <p:cond delay="2049"/>
                            </p:stCondLst>
                            <p:childTnLst>
                              <p:par>
                                <p:cTn id="13" presetID="22" presetClass="entr" presetSubtype="2" fill="hold"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wipe(right)">
                                      <p:cBhvr>
                                        <p:cTn id="15" dur="1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4"/>
          <p:cNvSpPr txBox="1"/>
          <p:nvPr/>
        </p:nvSpPr>
        <p:spPr>
          <a:xfrm>
            <a:off x="611560" y="429469"/>
            <a:ext cx="2256285" cy="496784"/>
          </a:xfrm>
          <a:prstGeom prst="rect">
            <a:avLst/>
          </a:prstGeom>
        </p:spPr>
        <p:txBody>
          <a:bodyPr anchor="ct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zh-CN" altLang="en-US" b="1" dirty="0">
                <a:solidFill>
                  <a:schemeClr val="accent1"/>
                </a:solidFill>
                <a:latin typeface="微软雅黑" panose="020B0503020204020204" pitchFamily="34" charset="-122"/>
                <a:ea typeface="微软雅黑" panose="020B0503020204020204" pitchFamily="34" charset="-122"/>
              </a:rPr>
              <a:t>目录</a:t>
            </a:r>
            <a:r>
              <a:rPr lang="en-US" altLang="zh-CN" b="1" dirty="0">
                <a:solidFill>
                  <a:schemeClr val="accent1"/>
                </a:solidFill>
                <a:latin typeface="微软雅黑" panose="020B0503020204020204" pitchFamily="34" charset="-122"/>
                <a:ea typeface="微软雅黑" panose="020B0503020204020204" pitchFamily="34" charset="-122"/>
              </a:rPr>
              <a:t>/</a:t>
            </a:r>
            <a:r>
              <a:rPr lang="en-US" altLang="zh-CN" sz="1800" b="1" dirty="0">
                <a:solidFill>
                  <a:schemeClr val="accent1"/>
                </a:solidFill>
                <a:latin typeface="微软雅黑" panose="020B0503020204020204" pitchFamily="34" charset="-122"/>
                <a:ea typeface="微软雅黑" panose="020B0503020204020204" pitchFamily="34" charset="-122"/>
              </a:rPr>
              <a:t>Contents</a:t>
            </a:r>
            <a:endParaRPr lang="en-GB" sz="1800" b="1" dirty="0">
              <a:solidFill>
                <a:schemeClr val="accent1"/>
              </a:solidFill>
              <a:latin typeface="微软雅黑" panose="020B0503020204020204" pitchFamily="34" charset="-122"/>
              <a:ea typeface="微软雅黑" panose="020B0503020204020204" pitchFamily="34" charset="-122"/>
            </a:endParaRPr>
          </a:p>
        </p:txBody>
      </p:sp>
      <p:cxnSp>
        <p:nvCxnSpPr>
          <p:cNvPr id="43" name="直接连接符 42"/>
          <p:cNvCxnSpPr/>
          <p:nvPr/>
        </p:nvCxnSpPr>
        <p:spPr>
          <a:xfrm>
            <a:off x="738572" y="1059582"/>
            <a:ext cx="7649852"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45" name="组合 44"/>
          <p:cNvGrpSpPr/>
          <p:nvPr/>
        </p:nvGrpSpPr>
        <p:grpSpPr>
          <a:xfrm>
            <a:off x="579120" y="1477645"/>
            <a:ext cx="641985" cy="431800"/>
            <a:chOff x="2215144" y="927951"/>
            <a:chExt cx="1120898" cy="993612"/>
          </a:xfrm>
        </p:grpSpPr>
        <p:sp>
          <p:nvSpPr>
            <p:cNvPr id="46" name="平行四边形 45"/>
            <p:cNvSpPr/>
            <p:nvPr/>
          </p:nvSpPr>
          <p:spPr>
            <a:xfrm>
              <a:off x="2215144" y="982844"/>
              <a:ext cx="1120898" cy="842780"/>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47" name="文本框 9"/>
            <p:cNvSpPr txBox="1"/>
            <p:nvPr/>
          </p:nvSpPr>
          <p:spPr>
            <a:xfrm>
              <a:off x="2392559" y="927951"/>
              <a:ext cx="880088" cy="993612"/>
            </a:xfrm>
            <a:prstGeom prst="rect">
              <a:avLst/>
            </a:prstGeom>
            <a:noFill/>
          </p:spPr>
          <p:txBody>
            <a:bodyPr wrap="square" rtlCol="0">
              <a:noAutofit/>
            </a:bodyPr>
            <a:lstStyle/>
            <a:p>
              <a:r>
                <a:rPr lang="en-US" altLang="zh-CN" sz="2000" dirty="0">
                  <a:solidFill>
                    <a:schemeClr val="bg1"/>
                  </a:solidFill>
                  <a:latin typeface="Impact" panose="020B0806030902050204" pitchFamily="34" charset="0"/>
                </a:rPr>
                <a:t>01</a:t>
              </a:r>
              <a:endParaRPr lang="en-US" altLang="zh-CN" sz="2000" dirty="0">
                <a:solidFill>
                  <a:schemeClr val="bg1"/>
                </a:solidFill>
                <a:latin typeface="Impact" panose="020B0806030902050204" pitchFamily="34" charset="0"/>
              </a:endParaRPr>
            </a:p>
          </p:txBody>
        </p:sp>
      </p:grpSp>
      <p:grpSp>
        <p:nvGrpSpPr>
          <p:cNvPr id="48" name="组合 47"/>
          <p:cNvGrpSpPr/>
          <p:nvPr/>
        </p:nvGrpSpPr>
        <p:grpSpPr>
          <a:xfrm>
            <a:off x="579120" y="2019300"/>
            <a:ext cx="713105" cy="401955"/>
            <a:chOff x="2215144" y="1952311"/>
            <a:chExt cx="1244730" cy="924318"/>
          </a:xfrm>
        </p:grpSpPr>
        <p:sp>
          <p:nvSpPr>
            <p:cNvPr id="49" name="平行四边形 48"/>
            <p:cNvSpPr/>
            <p:nvPr/>
          </p:nvSpPr>
          <p:spPr>
            <a:xfrm>
              <a:off x="2215144" y="2033848"/>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50" name="文本框 10"/>
            <p:cNvSpPr txBox="1"/>
            <p:nvPr/>
          </p:nvSpPr>
          <p:spPr>
            <a:xfrm>
              <a:off x="2393075" y="1952311"/>
              <a:ext cx="1066799" cy="917208"/>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02</a:t>
              </a:r>
              <a:endParaRPr lang="en-US" altLang="zh-CN" sz="2000" dirty="0">
                <a:solidFill>
                  <a:schemeClr val="bg1"/>
                </a:solidFill>
                <a:latin typeface="Impact" panose="020B0806030902050204" pitchFamily="34" charset="0"/>
              </a:endParaRPr>
            </a:p>
          </p:txBody>
        </p:sp>
      </p:grpSp>
      <p:grpSp>
        <p:nvGrpSpPr>
          <p:cNvPr id="51" name="组合 50"/>
          <p:cNvGrpSpPr/>
          <p:nvPr/>
        </p:nvGrpSpPr>
        <p:grpSpPr>
          <a:xfrm>
            <a:off x="579120" y="2578735"/>
            <a:ext cx="713105" cy="398780"/>
            <a:chOff x="2215144" y="3018134"/>
            <a:chExt cx="1244730" cy="917206"/>
          </a:xfrm>
        </p:grpSpPr>
        <p:sp>
          <p:nvSpPr>
            <p:cNvPr id="52" name="平行四边形 51"/>
            <p:cNvSpPr/>
            <p:nvPr/>
          </p:nvSpPr>
          <p:spPr>
            <a:xfrm>
              <a:off x="2215144" y="3084852"/>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53" name="文本框 11"/>
            <p:cNvSpPr txBox="1"/>
            <p:nvPr/>
          </p:nvSpPr>
          <p:spPr>
            <a:xfrm>
              <a:off x="2393075" y="3018134"/>
              <a:ext cx="1066799" cy="917206"/>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03</a:t>
              </a:r>
              <a:endParaRPr lang="en-US" altLang="zh-CN" sz="2000" dirty="0">
                <a:solidFill>
                  <a:schemeClr val="bg1"/>
                </a:solidFill>
                <a:latin typeface="Impact" panose="020B0806030902050204" pitchFamily="34" charset="0"/>
              </a:endParaRPr>
            </a:p>
          </p:txBody>
        </p:sp>
      </p:grpSp>
      <p:grpSp>
        <p:nvGrpSpPr>
          <p:cNvPr id="54" name="组合 53"/>
          <p:cNvGrpSpPr/>
          <p:nvPr/>
        </p:nvGrpSpPr>
        <p:grpSpPr>
          <a:xfrm>
            <a:off x="579120" y="3122295"/>
            <a:ext cx="713105" cy="405130"/>
            <a:chOff x="2215144" y="4047039"/>
            <a:chExt cx="1244730" cy="931598"/>
          </a:xfrm>
        </p:grpSpPr>
        <p:sp>
          <p:nvSpPr>
            <p:cNvPr id="55" name="平行四边形 54"/>
            <p:cNvSpPr/>
            <p:nvPr/>
          </p:nvSpPr>
          <p:spPr>
            <a:xfrm>
              <a:off x="2215144" y="4135856"/>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56" name="文本框 12"/>
            <p:cNvSpPr txBox="1"/>
            <p:nvPr/>
          </p:nvSpPr>
          <p:spPr>
            <a:xfrm>
              <a:off x="2393075" y="4047039"/>
              <a:ext cx="1066799" cy="917208"/>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04</a:t>
              </a:r>
              <a:endParaRPr lang="en-US" altLang="zh-CN" sz="2000" dirty="0">
                <a:solidFill>
                  <a:schemeClr val="bg1"/>
                </a:solidFill>
                <a:latin typeface="Impact" panose="020B0806030902050204" pitchFamily="34" charset="0"/>
              </a:endParaRPr>
            </a:p>
          </p:txBody>
        </p:sp>
      </p:grpSp>
      <p:grpSp>
        <p:nvGrpSpPr>
          <p:cNvPr id="57" name="组合 56"/>
          <p:cNvGrpSpPr/>
          <p:nvPr/>
        </p:nvGrpSpPr>
        <p:grpSpPr>
          <a:xfrm>
            <a:off x="579120" y="3680460"/>
            <a:ext cx="704850" cy="400685"/>
            <a:chOff x="2215144" y="5107938"/>
            <a:chExt cx="1231128" cy="921702"/>
          </a:xfrm>
        </p:grpSpPr>
        <p:sp>
          <p:nvSpPr>
            <p:cNvPr id="58" name="平行四边形 57"/>
            <p:cNvSpPr/>
            <p:nvPr/>
          </p:nvSpPr>
          <p:spPr>
            <a:xfrm>
              <a:off x="2215144" y="5186859"/>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59" name="文本框 13"/>
            <p:cNvSpPr txBox="1"/>
            <p:nvPr/>
          </p:nvSpPr>
          <p:spPr>
            <a:xfrm>
              <a:off x="2379473" y="5107938"/>
              <a:ext cx="1066799" cy="917210"/>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05</a:t>
              </a:r>
              <a:endParaRPr lang="en-US" altLang="zh-CN" sz="2000" dirty="0">
                <a:solidFill>
                  <a:schemeClr val="bg1"/>
                </a:solidFill>
                <a:latin typeface="Impact" panose="020B0806030902050204" pitchFamily="34" charset="0"/>
              </a:endParaRPr>
            </a:p>
          </p:txBody>
        </p:sp>
      </p:grpSp>
      <p:grpSp>
        <p:nvGrpSpPr>
          <p:cNvPr id="60" name="组合 59"/>
          <p:cNvGrpSpPr/>
          <p:nvPr/>
        </p:nvGrpSpPr>
        <p:grpSpPr>
          <a:xfrm>
            <a:off x="1120140" y="1487804"/>
            <a:ext cx="3074670" cy="371526"/>
            <a:chOff x="4315150" y="953426"/>
            <a:chExt cx="3857250" cy="547886"/>
          </a:xfrm>
        </p:grpSpPr>
        <p:sp>
          <p:nvSpPr>
            <p:cNvPr id="61" name="矩形 60"/>
            <p:cNvSpPr/>
            <p:nvPr/>
          </p:nvSpPr>
          <p:spPr>
            <a:xfrm>
              <a:off x="4841196" y="1036090"/>
              <a:ext cx="2827147" cy="465222"/>
            </a:xfrm>
            <a:prstGeom prst="rect">
              <a:avLst/>
            </a:prstGeom>
            <a:ln w="15875">
              <a:noFill/>
            </a:ln>
          </p:spPr>
          <p:txBody>
            <a:bodyPr wrap="square" lIns="68580" tIns="34290" rIns="68580" bIns="34290">
              <a:spAutoFit/>
            </a:bodyPr>
            <a:lstStyle/>
            <a:p>
              <a:r>
                <a:rPr lang="zh-CN" altLang="zh-CN" sz="1600" b="1" dirty="0">
                  <a:solidFill>
                    <a:schemeClr val="tx1">
                      <a:lumMod val="75000"/>
                      <a:lumOff val="25000"/>
                    </a:schemeClr>
                  </a:solidFill>
                  <a:latin typeface="微软雅黑" panose="020B0503020204020204" pitchFamily="34" charset="-122"/>
                  <a:ea typeface="微软雅黑" panose="020B0503020204020204" pitchFamily="34" charset="-122"/>
                </a:rPr>
                <a:t>现状分析与问题识别</a:t>
              </a:r>
              <a:endParaRPr lang="zh-CN" altLang="zh-CN"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62" name="平行四边形 61"/>
            <p:cNvSpPr/>
            <p:nvPr/>
          </p:nvSpPr>
          <p:spPr>
            <a:xfrm>
              <a:off x="4315150" y="953426"/>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63" name="组合 62"/>
          <p:cNvGrpSpPr/>
          <p:nvPr/>
        </p:nvGrpSpPr>
        <p:grpSpPr>
          <a:xfrm>
            <a:off x="1120140" y="2041525"/>
            <a:ext cx="3074670" cy="370205"/>
            <a:chOff x="4315150" y="1647579"/>
            <a:chExt cx="3857250" cy="545937"/>
          </a:xfrm>
        </p:grpSpPr>
        <p:sp>
          <p:nvSpPr>
            <p:cNvPr id="64" name="矩形 63"/>
            <p:cNvSpPr/>
            <p:nvPr/>
          </p:nvSpPr>
          <p:spPr>
            <a:xfrm>
              <a:off x="4841196" y="1730243"/>
              <a:ext cx="2827147" cy="463273"/>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规划定位与目标</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65" name="平行四边形 64"/>
            <p:cNvSpPr/>
            <p:nvPr/>
          </p:nvSpPr>
          <p:spPr>
            <a:xfrm>
              <a:off x="4315150" y="1647579"/>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66" name="组合 65"/>
          <p:cNvGrpSpPr/>
          <p:nvPr/>
        </p:nvGrpSpPr>
        <p:grpSpPr>
          <a:xfrm>
            <a:off x="1120140" y="2594610"/>
            <a:ext cx="3074670" cy="370205"/>
            <a:chOff x="4315150" y="2341731"/>
            <a:chExt cx="3857250" cy="545937"/>
          </a:xfrm>
        </p:grpSpPr>
        <p:sp>
          <p:nvSpPr>
            <p:cNvPr id="67" name="矩形 66"/>
            <p:cNvSpPr/>
            <p:nvPr/>
          </p:nvSpPr>
          <p:spPr>
            <a:xfrm>
              <a:off x="4841197" y="2424395"/>
              <a:ext cx="2827146" cy="463273"/>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总体格局与结构</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68" name="平行四边形 67"/>
            <p:cNvSpPr/>
            <p:nvPr/>
          </p:nvSpPr>
          <p:spPr>
            <a:xfrm>
              <a:off x="4315150" y="2341731"/>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69" name="组合 68"/>
          <p:cNvGrpSpPr/>
          <p:nvPr/>
        </p:nvGrpSpPr>
        <p:grpSpPr>
          <a:xfrm>
            <a:off x="1120140" y="3147695"/>
            <a:ext cx="3074670" cy="370205"/>
            <a:chOff x="4315150" y="3035884"/>
            <a:chExt cx="3857250" cy="545937"/>
          </a:xfrm>
        </p:grpSpPr>
        <p:sp>
          <p:nvSpPr>
            <p:cNvPr id="70" name="矩形 69"/>
            <p:cNvSpPr/>
            <p:nvPr/>
          </p:nvSpPr>
          <p:spPr>
            <a:xfrm>
              <a:off x="4841196" y="3118548"/>
              <a:ext cx="2827147" cy="463273"/>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自然资源保护与利用</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1" name="平行四边形 70"/>
            <p:cNvSpPr/>
            <p:nvPr/>
          </p:nvSpPr>
          <p:spPr>
            <a:xfrm>
              <a:off x="4315150" y="3035884"/>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72" name="组合 71"/>
          <p:cNvGrpSpPr/>
          <p:nvPr/>
        </p:nvGrpSpPr>
        <p:grpSpPr>
          <a:xfrm>
            <a:off x="1120140" y="3701415"/>
            <a:ext cx="3074670" cy="370205"/>
            <a:chOff x="4315150" y="3730038"/>
            <a:chExt cx="3857250" cy="545937"/>
          </a:xfrm>
        </p:grpSpPr>
        <p:sp>
          <p:nvSpPr>
            <p:cNvPr id="73" name="矩形 72"/>
            <p:cNvSpPr/>
            <p:nvPr/>
          </p:nvSpPr>
          <p:spPr>
            <a:xfrm>
              <a:off x="4841197" y="3812702"/>
              <a:ext cx="2827146" cy="463273"/>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镇村统筹发展</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4" name="平行四边形 73"/>
            <p:cNvSpPr/>
            <p:nvPr/>
          </p:nvSpPr>
          <p:spPr>
            <a:xfrm>
              <a:off x="4315150" y="3730038"/>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34" name="组合 33"/>
          <p:cNvGrpSpPr/>
          <p:nvPr/>
        </p:nvGrpSpPr>
        <p:grpSpPr>
          <a:xfrm>
            <a:off x="7956376" y="490833"/>
            <a:ext cx="432048" cy="432834"/>
            <a:chOff x="6084168" y="1274820"/>
            <a:chExt cx="432048" cy="432834"/>
          </a:xfrm>
        </p:grpSpPr>
        <p:sp>
          <p:nvSpPr>
            <p:cNvPr id="35"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36" name="Freeform 59"/>
            <p:cNvSpPr>
              <a:spLocks noChangeArrowheads="1"/>
            </p:cNvSpPr>
            <p:nvPr/>
          </p:nvSpPr>
          <p:spPr bwMode="auto">
            <a:xfrm>
              <a:off x="6180302" y="1365898"/>
              <a:ext cx="239780" cy="250679"/>
            </a:xfrm>
            <a:custGeom>
              <a:avLst/>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37" name="组合 36"/>
          <p:cNvGrpSpPr/>
          <p:nvPr/>
        </p:nvGrpSpPr>
        <p:grpSpPr>
          <a:xfrm>
            <a:off x="6660232" y="491226"/>
            <a:ext cx="432048" cy="432048"/>
            <a:chOff x="4788024" y="1275213"/>
            <a:chExt cx="432048" cy="432048"/>
          </a:xfrm>
        </p:grpSpPr>
        <p:sp>
          <p:nvSpPr>
            <p:cNvPr id="38"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39" name="Freeform 110"/>
            <p:cNvSpPr>
              <a:spLocks noChangeArrowheads="1"/>
            </p:cNvSpPr>
            <p:nvPr/>
          </p:nvSpPr>
          <p:spPr bwMode="auto">
            <a:xfrm>
              <a:off x="4891102" y="1366806"/>
              <a:ext cx="250679" cy="248862"/>
            </a:xfrm>
            <a:custGeom>
              <a:avLst/>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40" name="组合 39"/>
          <p:cNvGrpSpPr/>
          <p:nvPr/>
        </p:nvGrpSpPr>
        <p:grpSpPr>
          <a:xfrm>
            <a:off x="7308304" y="490833"/>
            <a:ext cx="432833" cy="432834"/>
            <a:chOff x="5436096" y="1274820"/>
            <a:chExt cx="432833" cy="432834"/>
          </a:xfrm>
        </p:grpSpPr>
        <p:sp>
          <p:nvSpPr>
            <p:cNvPr id="41"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42" name="Freeform 16"/>
            <p:cNvSpPr>
              <a:spLocks noChangeArrowheads="1"/>
            </p:cNvSpPr>
            <p:nvPr/>
          </p:nvSpPr>
          <p:spPr bwMode="auto">
            <a:xfrm>
              <a:off x="5554420" y="1377705"/>
              <a:ext cx="196183" cy="227065"/>
            </a:xfrm>
            <a:custGeom>
              <a:avLst/>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44" name="组合 43"/>
          <p:cNvGrpSpPr/>
          <p:nvPr/>
        </p:nvGrpSpPr>
        <p:grpSpPr>
          <a:xfrm>
            <a:off x="5364088" y="490833"/>
            <a:ext cx="432833" cy="432834"/>
            <a:chOff x="3491880" y="1274820"/>
            <a:chExt cx="432833" cy="432834"/>
          </a:xfrm>
        </p:grpSpPr>
        <p:sp>
          <p:nvSpPr>
            <p:cNvPr id="75"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76" name="Freeform 75"/>
            <p:cNvSpPr>
              <a:spLocks noChangeArrowheads="1"/>
            </p:cNvSpPr>
            <p:nvPr/>
          </p:nvSpPr>
          <p:spPr bwMode="auto">
            <a:xfrm>
              <a:off x="3583864" y="1385879"/>
              <a:ext cx="248863" cy="210716"/>
            </a:xfrm>
            <a:custGeom>
              <a:avLst/>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77" name="组合 76"/>
          <p:cNvGrpSpPr/>
          <p:nvPr/>
        </p:nvGrpSpPr>
        <p:grpSpPr>
          <a:xfrm>
            <a:off x="6012160" y="490833"/>
            <a:ext cx="432833" cy="432834"/>
            <a:chOff x="4139952" y="1274820"/>
            <a:chExt cx="432833" cy="432834"/>
          </a:xfrm>
        </p:grpSpPr>
        <p:sp>
          <p:nvSpPr>
            <p:cNvPr id="78"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79" name="Freeform 84"/>
            <p:cNvSpPr>
              <a:spLocks noChangeArrowheads="1"/>
            </p:cNvSpPr>
            <p:nvPr/>
          </p:nvSpPr>
          <p:spPr bwMode="auto">
            <a:xfrm>
              <a:off x="4241546" y="1366806"/>
              <a:ext cx="248863" cy="248863"/>
            </a:xfrm>
            <a:custGeom>
              <a:avLst/>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81" name="组合 80"/>
          <p:cNvGrpSpPr/>
          <p:nvPr/>
        </p:nvGrpSpPr>
        <p:grpSpPr>
          <a:xfrm>
            <a:off x="4716145" y="1487805"/>
            <a:ext cx="3615690" cy="2049780"/>
            <a:chOff x="7427" y="2343"/>
            <a:chExt cx="5694" cy="3228"/>
          </a:xfrm>
        </p:grpSpPr>
        <p:grpSp>
          <p:nvGrpSpPr>
            <p:cNvPr id="4" name="组合 3"/>
            <p:cNvGrpSpPr/>
            <p:nvPr/>
          </p:nvGrpSpPr>
          <p:grpSpPr>
            <a:xfrm>
              <a:off x="7427" y="2343"/>
              <a:ext cx="1011" cy="680"/>
              <a:chOff x="2215144" y="927951"/>
              <a:chExt cx="1120898" cy="993612"/>
            </a:xfrm>
          </p:grpSpPr>
          <p:sp>
            <p:nvSpPr>
              <p:cNvPr id="5" name="平行四边形 4"/>
              <p:cNvSpPr/>
              <p:nvPr/>
            </p:nvSpPr>
            <p:spPr>
              <a:xfrm>
                <a:off x="2215144" y="982844"/>
                <a:ext cx="1120898" cy="842780"/>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6" name="文本框 9"/>
              <p:cNvSpPr txBox="1"/>
              <p:nvPr/>
            </p:nvSpPr>
            <p:spPr>
              <a:xfrm>
                <a:off x="2392559" y="927951"/>
                <a:ext cx="880088" cy="993612"/>
              </a:xfrm>
              <a:prstGeom prst="rect">
                <a:avLst/>
              </a:prstGeom>
              <a:noFill/>
            </p:spPr>
            <p:txBody>
              <a:bodyPr wrap="square" rtlCol="0">
                <a:noAutofit/>
              </a:bodyPr>
              <a:lstStyle/>
              <a:p>
                <a:r>
                  <a:rPr lang="en-US" altLang="zh-CN" sz="2000" dirty="0">
                    <a:solidFill>
                      <a:schemeClr val="bg1"/>
                    </a:solidFill>
                    <a:latin typeface="Impact" panose="020B0806030902050204" pitchFamily="34" charset="0"/>
                  </a:rPr>
                  <a:t>06</a:t>
                </a:r>
                <a:endParaRPr lang="en-US" altLang="zh-CN" sz="2000" dirty="0">
                  <a:solidFill>
                    <a:schemeClr val="bg1"/>
                  </a:solidFill>
                  <a:latin typeface="Impact" panose="020B0806030902050204" pitchFamily="34" charset="0"/>
                </a:endParaRPr>
              </a:p>
            </p:txBody>
          </p:sp>
        </p:grpSp>
        <p:grpSp>
          <p:nvGrpSpPr>
            <p:cNvPr id="7" name="组合 6"/>
            <p:cNvGrpSpPr/>
            <p:nvPr/>
          </p:nvGrpSpPr>
          <p:grpSpPr>
            <a:xfrm>
              <a:off x="7427" y="3196"/>
              <a:ext cx="1123" cy="633"/>
              <a:chOff x="2215144" y="1952311"/>
              <a:chExt cx="1244730" cy="924318"/>
            </a:xfrm>
          </p:grpSpPr>
          <p:sp>
            <p:nvSpPr>
              <p:cNvPr id="8" name="平行四边形 7"/>
              <p:cNvSpPr/>
              <p:nvPr/>
            </p:nvSpPr>
            <p:spPr>
              <a:xfrm>
                <a:off x="2215144" y="2033848"/>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9" name="文本框 10"/>
              <p:cNvSpPr txBox="1"/>
              <p:nvPr/>
            </p:nvSpPr>
            <p:spPr>
              <a:xfrm>
                <a:off x="2393075" y="1952311"/>
                <a:ext cx="1066799" cy="917006"/>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07</a:t>
                </a:r>
                <a:endParaRPr lang="en-US" altLang="zh-CN" sz="2000" dirty="0">
                  <a:solidFill>
                    <a:schemeClr val="bg1"/>
                  </a:solidFill>
                  <a:latin typeface="Impact" panose="020B0806030902050204" pitchFamily="34" charset="0"/>
                </a:endParaRPr>
              </a:p>
            </p:txBody>
          </p:sp>
        </p:grpSp>
        <p:grpSp>
          <p:nvGrpSpPr>
            <p:cNvPr id="10" name="组合 9"/>
            <p:cNvGrpSpPr/>
            <p:nvPr/>
          </p:nvGrpSpPr>
          <p:grpSpPr>
            <a:xfrm>
              <a:off x="7427" y="4077"/>
              <a:ext cx="1123" cy="628"/>
              <a:chOff x="2215144" y="3018134"/>
              <a:chExt cx="1244730" cy="917195"/>
            </a:xfrm>
          </p:grpSpPr>
          <p:sp>
            <p:nvSpPr>
              <p:cNvPr id="11" name="平行四边形 10"/>
              <p:cNvSpPr/>
              <p:nvPr/>
            </p:nvSpPr>
            <p:spPr>
              <a:xfrm>
                <a:off x="2215144" y="3084852"/>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12" name="文本框 11"/>
              <p:cNvSpPr txBox="1"/>
              <p:nvPr/>
            </p:nvSpPr>
            <p:spPr>
              <a:xfrm>
                <a:off x="2393075" y="3018134"/>
                <a:ext cx="1066799" cy="917195"/>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08</a:t>
                </a:r>
                <a:endParaRPr lang="en-US" altLang="zh-CN" sz="2000" dirty="0">
                  <a:solidFill>
                    <a:schemeClr val="bg1"/>
                  </a:solidFill>
                  <a:latin typeface="Impact" panose="020B0806030902050204" pitchFamily="34" charset="0"/>
                </a:endParaRPr>
              </a:p>
            </p:txBody>
          </p:sp>
        </p:grpSp>
        <p:grpSp>
          <p:nvGrpSpPr>
            <p:cNvPr id="13" name="组合 12"/>
            <p:cNvGrpSpPr/>
            <p:nvPr/>
          </p:nvGrpSpPr>
          <p:grpSpPr>
            <a:xfrm>
              <a:off x="7427" y="4933"/>
              <a:ext cx="1123" cy="638"/>
              <a:chOff x="2215144" y="4047039"/>
              <a:chExt cx="1244730" cy="931598"/>
            </a:xfrm>
          </p:grpSpPr>
          <p:sp>
            <p:nvSpPr>
              <p:cNvPr id="14" name="平行四边形 13"/>
              <p:cNvSpPr/>
              <p:nvPr/>
            </p:nvSpPr>
            <p:spPr>
              <a:xfrm>
                <a:off x="2215144" y="4135856"/>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Impact" panose="020B0806030902050204" pitchFamily="34" charset="0"/>
                </a:endParaRPr>
              </a:p>
            </p:txBody>
          </p:sp>
          <p:sp>
            <p:nvSpPr>
              <p:cNvPr id="16" name="文本框 12"/>
              <p:cNvSpPr txBox="1"/>
              <p:nvPr/>
            </p:nvSpPr>
            <p:spPr>
              <a:xfrm>
                <a:off x="2393075" y="4047039"/>
                <a:ext cx="1066799" cy="916986"/>
              </a:xfrm>
              <a:prstGeom prst="rect">
                <a:avLst/>
              </a:prstGeom>
              <a:noFill/>
            </p:spPr>
            <p:txBody>
              <a:bodyPr wrap="square" rtlCol="0">
                <a:spAutoFit/>
              </a:bodyPr>
              <a:lstStyle/>
              <a:p>
                <a:r>
                  <a:rPr lang="en-US" altLang="zh-CN" sz="2000" dirty="0">
                    <a:solidFill>
                      <a:schemeClr val="bg1"/>
                    </a:solidFill>
                    <a:latin typeface="Impact" panose="020B0806030902050204" pitchFamily="34" charset="0"/>
                  </a:rPr>
                  <a:t>09</a:t>
                </a:r>
                <a:endParaRPr lang="en-US" altLang="zh-CN" sz="2000" dirty="0">
                  <a:solidFill>
                    <a:schemeClr val="bg1"/>
                  </a:solidFill>
                  <a:latin typeface="Impact" panose="020B0806030902050204" pitchFamily="34" charset="0"/>
                </a:endParaRPr>
              </a:p>
            </p:txBody>
          </p:sp>
        </p:grpSp>
        <p:grpSp>
          <p:nvGrpSpPr>
            <p:cNvPr id="20" name="组合 19"/>
            <p:cNvGrpSpPr/>
            <p:nvPr/>
          </p:nvGrpSpPr>
          <p:grpSpPr>
            <a:xfrm>
              <a:off x="8279" y="2359"/>
              <a:ext cx="4842" cy="584"/>
              <a:chOff x="4315150" y="953426"/>
              <a:chExt cx="3857250" cy="546405"/>
            </a:xfrm>
          </p:grpSpPr>
          <p:sp>
            <p:nvSpPr>
              <p:cNvPr id="21" name="矩形 20"/>
              <p:cNvSpPr/>
              <p:nvPr/>
            </p:nvSpPr>
            <p:spPr>
              <a:xfrm>
                <a:off x="4841196" y="1036090"/>
                <a:ext cx="2827147" cy="463741"/>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镇区（乡集镇）规划</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2" name="平行四边形 21"/>
              <p:cNvSpPr/>
              <p:nvPr/>
            </p:nvSpPr>
            <p:spPr>
              <a:xfrm>
                <a:off x="4315150" y="953426"/>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23" name="组合 22"/>
            <p:cNvGrpSpPr/>
            <p:nvPr/>
          </p:nvGrpSpPr>
          <p:grpSpPr>
            <a:xfrm>
              <a:off x="8279" y="3231"/>
              <a:ext cx="4842" cy="584"/>
              <a:chOff x="4315150" y="1647579"/>
              <a:chExt cx="3857250" cy="546405"/>
            </a:xfrm>
          </p:grpSpPr>
          <p:sp>
            <p:nvSpPr>
              <p:cNvPr id="24" name="矩形 23"/>
              <p:cNvSpPr/>
              <p:nvPr/>
            </p:nvSpPr>
            <p:spPr>
              <a:xfrm>
                <a:off x="4841196" y="1730243"/>
                <a:ext cx="2827147" cy="463741"/>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综合支撑体系</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5" name="平行四边形 24"/>
              <p:cNvSpPr/>
              <p:nvPr/>
            </p:nvSpPr>
            <p:spPr>
              <a:xfrm>
                <a:off x="4315150" y="1647579"/>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26" name="组合 25"/>
            <p:cNvGrpSpPr/>
            <p:nvPr/>
          </p:nvGrpSpPr>
          <p:grpSpPr>
            <a:xfrm>
              <a:off x="8279" y="4102"/>
              <a:ext cx="4842" cy="577"/>
              <a:chOff x="4315150" y="2341731"/>
              <a:chExt cx="3857250" cy="540057"/>
            </a:xfrm>
          </p:grpSpPr>
          <p:sp>
            <p:nvSpPr>
              <p:cNvPr id="27" name="矩形 26"/>
              <p:cNvSpPr/>
              <p:nvPr/>
            </p:nvSpPr>
            <p:spPr>
              <a:xfrm>
                <a:off x="4840958" y="2424136"/>
                <a:ext cx="3096690" cy="277944"/>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国土综合整治和生态修复</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8" name="平行四边形 27"/>
              <p:cNvSpPr/>
              <p:nvPr/>
            </p:nvSpPr>
            <p:spPr>
              <a:xfrm>
                <a:off x="4315150" y="2341731"/>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nvGrpSpPr>
            <p:cNvPr id="29" name="组合 28"/>
            <p:cNvGrpSpPr/>
            <p:nvPr/>
          </p:nvGrpSpPr>
          <p:grpSpPr>
            <a:xfrm>
              <a:off x="8279" y="4973"/>
              <a:ext cx="4842" cy="584"/>
              <a:chOff x="4315150" y="3035884"/>
              <a:chExt cx="3857250" cy="546405"/>
            </a:xfrm>
          </p:grpSpPr>
          <p:sp>
            <p:nvSpPr>
              <p:cNvPr id="30" name="矩形 29"/>
              <p:cNvSpPr/>
              <p:nvPr/>
            </p:nvSpPr>
            <p:spPr>
              <a:xfrm>
                <a:off x="4841196" y="3118548"/>
                <a:ext cx="2827147" cy="463741"/>
              </a:xfrm>
              <a:prstGeom prst="rect">
                <a:avLst/>
              </a:prstGeom>
              <a:ln w="15875">
                <a:noFill/>
              </a:ln>
            </p:spPr>
            <p:txBody>
              <a:bodyPr wrap="square" lIns="68580" tIns="34290" rIns="68580" bIns="34290">
                <a:spAutoFit/>
              </a:bodyPr>
              <a:lstStyle/>
              <a:p>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规划传导与实施</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1" name="平行四边形 30"/>
              <p:cNvSpPr/>
              <p:nvPr/>
            </p:nvSpPr>
            <p:spPr>
              <a:xfrm>
                <a:off x="4315150" y="3035884"/>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endParaRPr lang="zh-CN" altLang="en-US" sz="1600" b="1">
                  <a:solidFill>
                    <a:schemeClr val="tx1">
                      <a:lumMod val="75000"/>
                      <a:lumOff val="25000"/>
                    </a:schemeClr>
                  </a:solidFill>
                </a:endParaRPr>
              </a:p>
            </p:txBody>
          </p:sp>
        </p:grpSp>
      </p:gr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dissolve">
                                      <p:cBhvr>
                                        <p:cTn id="7" dur="500"/>
                                        <p:tgtEl>
                                          <p:spTgt spid="15">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3"/>
                                        </p:tgtEl>
                                        <p:attrNameLst>
                                          <p:attrName>style.visibility</p:attrName>
                                        </p:attrNameLst>
                                      </p:cBhvr>
                                      <p:to>
                                        <p:strVal val="visible"/>
                                      </p:to>
                                    </p:set>
                                    <p:animEffect transition="in" filter="wipe(left)">
                                      <p:cBhvr>
                                        <p:cTn id="11" dur="500"/>
                                        <p:tgtEl>
                                          <p:spTgt spid="43"/>
                                        </p:tgtEl>
                                      </p:cBhvr>
                                    </p:animEffect>
                                  </p:childTnLst>
                                </p:cTn>
                              </p:par>
                            </p:childTnLst>
                          </p:cTn>
                        </p:par>
                        <p:par>
                          <p:cTn id="12" fill="hold">
                            <p:stCondLst>
                              <p:cond delay="1000"/>
                            </p:stCondLst>
                            <p:childTnLst>
                              <p:par>
                                <p:cTn id="13" presetID="53" presetClass="entr" presetSubtype="16" fill="hold" nodeType="afterEffect">
                                  <p:stCondLst>
                                    <p:cond delay="0"/>
                                  </p:stCondLst>
                                  <p:childTnLst>
                                    <p:set>
                                      <p:cBhvr>
                                        <p:cTn id="14" dur="1" fill="hold">
                                          <p:stCondLst>
                                            <p:cond delay="0"/>
                                          </p:stCondLst>
                                        </p:cTn>
                                        <p:tgtEl>
                                          <p:spTgt spid="44"/>
                                        </p:tgtEl>
                                        <p:attrNameLst>
                                          <p:attrName>style.visibility</p:attrName>
                                        </p:attrNameLst>
                                      </p:cBhvr>
                                      <p:to>
                                        <p:strVal val="visible"/>
                                      </p:to>
                                    </p:set>
                                    <p:anim calcmode="lin" valueType="num">
                                      <p:cBhvr>
                                        <p:cTn id="15" dur="500" fill="hold"/>
                                        <p:tgtEl>
                                          <p:spTgt spid="44"/>
                                        </p:tgtEl>
                                        <p:attrNameLst>
                                          <p:attrName>ppt_w</p:attrName>
                                        </p:attrNameLst>
                                      </p:cBhvr>
                                      <p:tavLst>
                                        <p:tav tm="0">
                                          <p:val>
                                            <p:fltVal val="0"/>
                                          </p:val>
                                        </p:tav>
                                        <p:tav tm="100000">
                                          <p:val>
                                            <p:strVal val="#ppt_w"/>
                                          </p:val>
                                        </p:tav>
                                      </p:tavLst>
                                    </p:anim>
                                    <p:anim calcmode="lin" valueType="num">
                                      <p:cBhvr>
                                        <p:cTn id="16" dur="500" fill="hold"/>
                                        <p:tgtEl>
                                          <p:spTgt spid="44"/>
                                        </p:tgtEl>
                                        <p:attrNameLst>
                                          <p:attrName>ppt_h</p:attrName>
                                        </p:attrNameLst>
                                      </p:cBhvr>
                                      <p:tavLst>
                                        <p:tav tm="0">
                                          <p:val>
                                            <p:fltVal val="0"/>
                                          </p:val>
                                        </p:tav>
                                        <p:tav tm="100000">
                                          <p:val>
                                            <p:strVal val="#ppt_h"/>
                                          </p:val>
                                        </p:tav>
                                      </p:tavLst>
                                    </p:anim>
                                    <p:animEffect transition="in" filter="fade">
                                      <p:cBhvr>
                                        <p:cTn id="17" dur="500"/>
                                        <p:tgtEl>
                                          <p:spTgt spid="44"/>
                                        </p:tgtEl>
                                      </p:cBhvr>
                                    </p:animEffect>
                                  </p:childTnLst>
                                </p:cTn>
                              </p:par>
                              <p:par>
                                <p:cTn id="18" presetID="53" presetClass="entr" presetSubtype="16" fill="hold" nodeType="withEffect">
                                  <p:stCondLst>
                                    <p:cond delay="200"/>
                                  </p:stCondLst>
                                  <p:childTnLst>
                                    <p:set>
                                      <p:cBhvr>
                                        <p:cTn id="19" dur="1" fill="hold">
                                          <p:stCondLst>
                                            <p:cond delay="0"/>
                                          </p:stCondLst>
                                        </p:cTn>
                                        <p:tgtEl>
                                          <p:spTgt spid="77"/>
                                        </p:tgtEl>
                                        <p:attrNameLst>
                                          <p:attrName>style.visibility</p:attrName>
                                        </p:attrNameLst>
                                      </p:cBhvr>
                                      <p:to>
                                        <p:strVal val="visible"/>
                                      </p:to>
                                    </p:set>
                                    <p:anim calcmode="lin" valueType="num">
                                      <p:cBhvr>
                                        <p:cTn id="20" dur="500" fill="hold"/>
                                        <p:tgtEl>
                                          <p:spTgt spid="77"/>
                                        </p:tgtEl>
                                        <p:attrNameLst>
                                          <p:attrName>ppt_w</p:attrName>
                                        </p:attrNameLst>
                                      </p:cBhvr>
                                      <p:tavLst>
                                        <p:tav tm="0">
                                          <p:val>
                                            <p:fltVal val="0"/>
                                          </p:val>
                                        </p:tav>
                                        <p:tav tm="100000">
                                          <p:val>
                                            <p:strVal val="#ppt_w"/>
                                          </p:val>
                                        </p:tav>
                                      </p:tavLst>
                                    </p:anim>
                                    <p:anim calcmode="lin" valueType="num">
                                      <p:cBhvr>
                                        <p:cTn id="21" dur="500" fill="hold"/>
                                        <p:tgtEl>
                                          <p:spTgt spid="77"/>
                                        </p:tgtEl>
                                        <p:attrNameLst>
                                          <p:attrName>ppt_h</p:attrName>
                                        </p:attrNameLst>
                                      </p:cBhvr>
                                      <p:tavLst>
                                        <p:tav tm="0">
                                          <p:val>
                                            <p:fltVal val="0"/>
                                          </p:val>
                                        </p:tav>
                                        <p:tav tm="100000">
                                          <p:val>
                                            <p:strVal val="#ppt_h"/>
                                          </p:val>
                                        </p:tav>
                                      </p:tavLst>
                                    </p:anim>
                                    <p:animEffect transition="in" filter="fade">
                                      <p:cBhvr>
                                        <p:cTn id="22" dur="500"/>
                                        <p:tgtEl>
                                          <p:spTgt spid="77"/>
                                        </p:tgtEl>
                                      </p:cBhvr>
                                    </p:animEffect>
                                  </p:childTnLst>
                                </p:cTn>
                              </p:par>
                              <p:par>
                                <p:cTn id="23" presetID="53" presetClass="entr" presetSubtype="16" fill="hold" nodeType="withEffect">
                                  <p:stCondLst>
                                    <p:cond delay="400"/>
                                  </p:stCondLst>
                                  <p:childTnLst>
                                    <p:set>
                                      <p:cBhvr>
                                        <p:cTn id="24" dur="1" fill="hold">
                                          <p:stCondLst>
                                            <p:cond delay="0"/>
                                          </p:stCondLst>
                                        </p:cTn>
                                        <p:tgtEl>
                                          <p:spTgt spid="37"/>
                                        </p:tgtEl>
                                        <p:attrNameLst>
                                          <p:attrName>style.visibility</p:attrName>
                                        </p:attrNameLst>
                                      </p:cBhvr>
                                      <p:to>
                                        <p:strVal val="visible"/>
                                      </p:to>
                                    </p:set>
                                    <p:anim calcmode="lin" valueType="num">
                                      <p:cBhvr>
                                        <p:cTn id="25" dur="500" fill="hold"/>
                                        <p:tgtEl>
                                          <p:spTgt spid="37"/>
                                        </p:tgtEl>
                                        <p:attrNameLst>
                                          <p:attrName>ppt_w</p:attrName>
                                        </p:attrNameLst>
                                      </p:cBhvr>
                                      <p:tavLst>
                                        <p:tav tm="0">
                                          <p:val>
                                            <p:fltVal val="0"/>
                                          </p:val>
                                        </p:tav>
                                        <p:tav tm="100000">
                                          <p:val>
                                            <p:strVal val="#ppt_w"/>
                                          </p:val>
                                        </p:tav>
                                      </p:tavLst>
                                    </p:anim>
                                    <p:anim calcmode="lin" valueType="num">
                                      <p:cBhvr>
                                        <p:cTn id="26" dur="500" fill="hold"/>
                                        <p:tgtEl>
                                          <p:spTgt spid="37"/>
                                        </p:tgtEl>
                                        <p:attrNameLst>
                                          <p:attrName>ppt_h</p:attrName>
                                        </p:attrNameLst>
                                      </p:cBhvr>
                                      <p:tavLst>
                                        <p:tav tm="0">
                                          <p:val>
                                            <p:fltVal val="0"/>
                                          </p:val>
                                        </p:tav>
                                        <p:tav tm="100000">
                                          <p:val>
                                            <p:strVal val="#ppt_h"/>
                                          </p:val>
                                        </p:tav>
                                      </p:tavLst>
                                    </p:anim>
                                    <p:animEffect transition="in" filter="fade">
                                      <p:cBhvr>
                                        <p:cTn id="27" dur="500"/>
                                        <p:tgtEl>
                                          <p:spTgt spid="37"/>
                                        </p:tgtEl>
                                      </p:cBhvr>
                                    </p:animEffect>
                                  </p:childTnLst>
                                </p:cTn>
                              </p:par>
                              <p:par>
                                <p:cTn id="28" presetID="53" presetClass="entr" presetSubtype="16" fill="hold" nodeType="withEffect">
                                  <p:stCondLst>
                                    <p:cond delay="600"/>
                                  </p:stCondLst>
                                  <p:childTnLst>
                                    <p:set>
                                      <p:cBhvr>
                                        <p:cTn id="29" dur="1" fill="hold">
                                          <p:stCondLst>
                                            <p:cond delay="0"/>
                                          </p:stCondLst>
                                        </p:cTn>
                                        <p:tgtEl>
                                          <p:spTgt spid="40"/>
                                        </p:tgtEl>
                                        <p:attrNameLst>
                                          <p:attrName>style.visibility</p:attrName>
                                        </p:attrNameLst>
                                      </p:cBhvr>
                                      <p:to>
                                        <p:strVal val="visible"/>
                                      </p:to>
                                    </p:set>
                                    <p:anim calcmode="lin" valueType="num">
                                      <p:cBhvr>
                                        <p:cTn id="30" dur="500" fill="hold"/>
                                        <p:tgtEl>
                                          <p:spTgt spid="40"/>
                                        </p:tgtEl>
                                        <p:attrNameLst>
                                          <p:attrName>ppt_w</p:attrName>
                                        </p:attrNameLst>
                                      </p:cBhvr>
                                      <p:tavLst>
                                        <p:tav tm="0">
                                          <p:val>
                                            <p:fltVal val="0"/>
                                          </p:val>
                                        </p:tav>
                                        <p:tav tm="100000">
                                          <p:val>
                                            <p:strVal val="#ppt_w"/>
                                          </p:val>
                                        </p:tav>
                                      </p:tavLst>
                                    </p:anim>
                                    <p:anim calcmode="lin" valueType="num">
                                      <p:cBhvr>
                                        <p:cTn id="31" dur="500" fill="hold"/>
                                        <p:tgtEl>
                                          <p:spTgt spid="40"/>
                                        </p:tgtEl>
                                        <p:attrNameLst>
                                          <p:attrName>ppt_h</p:attrName>
                                        </p:attrNameLst>
                                      </p:cBhvr>
                                      <p:tavLst>
                                        <p:tav tm="0">
                                          <p:val>
                                            <p:fltVal val="0"/>
                                          </p:val>
                                        </p:tav>
                                        <p:tav tm="100000">
                                          <p:val>
                                            <p:strVal val="#ppt_h"/>
                                          </p:val>
                                        </p:tav>
                                      </p:tavLst>
                                    </p:anim>
                                    <p:animEffect transition="in" filter="fade">
                                      <p:cBhvr>
                                        <p:cTn id="32" dur="500"/>
                                        <p:tgtEl>
                                          <p:spTgt spid="40"/>
                                        </p:tgtEl>
                                      </p:cBhvr>
                                    </p:animEffect>
                                  </p:childTnLst>
                                </p:cTn>
                              </p:par>
                              <p:par>
                                <p:cTn id="33" presetID="53" presetClass="entr" presetSubtype="16" fill="hold" nodeType="withEffect">
                                  <p:stCondLst>
                                    <p:cond delay="800"/>
                                  </p:stCondLst>
                                  <p:childTnLst>
                                    <p:set>
                                      <p:cBhvr>
                                        <p:cTn id="34" dur="1" fill="hold">
                                          <p:stCondLst>
                                            <p:cond delay="0"/>
                                          </p:stCondLst>
                                        </p:cTn>
                                        <p:tgtEl>
                                          <p:spTgt spid="34"/>
                                        </p:tgtEl>
                                        <p:attrNameLst>
                                          <p:attrName>style.visibility</p:attrName>
                                        </p:attrNameLst>
                                      </p:cBhvr>
                                      <p:to>
                                        <p:strVal val="visible"/>
                                      </p:to>
                                    </p:set>
                                    <p:anim calcmode="lin" valueType="num">
                                      <p:cBhvr>
                                        <p:cTn id="35" dur="500" fill="hold"/>
                                        <p:tgtEl>
                                          <p:spTgt spid="34"/>
                                        </p:tgtEl>
                                        <p:attrNameLst>
                                          <p:attrName>ppt_w</p:attrName>
                                        </p:attrNameLst>
                                      </p:cBhvr>
                                      <p:tavLst>
                                        <p:tav tm="0">
                                          <p:val>
                                            <p:fltVal val="0"/>
                                          </p:val>
                                        </p:tav>
                                        <p:tav tm="100000">
                                          <p:val>
                                            <p:strVal val="#ppt_w"/>
                                          </p:val>
                                        </p:tav>
                                      </p:tavLst>
                                    </p:anim>
                                    <p:anim calcmode="lin" valueType="num">
                                      <p:cBhvr>
                                        <p:cTn id="36" dur="500" fill="hold"/>
                                        <p:tgtEl>
                                          <p:spTgt spid="34"/>
                                        </p:tgtEl>
                                        <p:attrNameLst>
                                          <p:attrName>ppt_h</p:attrName>
                                        </p:attrNameLst>
                                      </p:cBhvr>
                                      <p:tavLst>
                                        <p:tav tm="0">
                                          <p:val>
                                            <p:fltVal val="0"/>
                                          </p:val>
                                        </p:tav>
                                        <p:tav tm="100000">
                                          <p:val>
                                            <p:strVal val="#ppt_h"/>
                                          </p:val>
                                        </p:tav>
                                      </p:tavLst>
                                    </p:anim>
                                    <p:animEffect transition="in" filter="fade">
                                      <p:cBhvr>
                                        <p:cTn id="3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D:\永联五队\五原县标志图\8.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985" y="1270"/>
            <a:ext cx="9144000" cy="2950559"/>
          </a:xfrm>
          <a:prstGeom prst="rect">
            <a:avLst/>
          </a:prstGeom>
          <a:noFill/>
          <a:effectLst>
            <a:outerShdw blurRad="50800" dist="50800" dir="5400000" algn="ctr" rotWithShape="0">
              <a:srgbClr val="000000">
                <a:alpha val="100000"/>
              </a:srgbClr>
            </a:outerShdw>
          </a:effectLst>
          <a:extLst>
            <a:ext uri="{909E8E84-426E-40DD-AFC4-6F175D3DCCD1}">
              <a14:hiddenFill xmlns:a14="http://schemas.microsoft.com/office/drawing/2010/main">
                <a:solidFill>
                  <a:srgbClr val="FFFFFF"/>
                </a:solidFill>
              </a14:hiddenFill>
            </a:ext>
          </a:extLst>
        </p:spPr>
      </p:pic>
      <p:sp>
        <p:nvSpPr>
          <p:cNvPr id="13" name="文本框 12"/>
          <p:cNvSpPr txBox="1"/>
          <p:nvPr/>
        </p:nvSpPr>
        <p:spPr>
          <a:xfrm>
            <a:off x="2346960" y="3171190"/>
            <a:ext cx="3684270" cy="40011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第一章</a:t>
            </a:r>
            <a:r>
              <a:rPr lang="zh-CN" altLang="zh-CN" sz="2000" b="1" dirty="0">
                <a:solidFill>
                  <a:schemeClr val="tx1">
                    <a:lumMod val="75000"/>
                    <a:lumOff val="25000"/>
                  </a:schemeClr>
                </a:solidFill>
                <a:latin typeface="微软雅黑" panose="020B0503020204020204" pitchFamily="34" charset="-122"/>
                <a:ea typeface="微软雅黑" panose="020B0503020204020204" pitchFamily="34" charset="-122"/>
              </a:rPr>
              <a:t>现状分析与问题识别</a:t>
            </a:r>
            <a:endParaRPr lang="zh-CN" altLang="zh-CN"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4" name="矩形 13"/>
          <p:cNvSpPr/>
          <p:nvPr/>
        </p:nvSpPr>
        <p:spPr>
          <a:xfrm>
            <a:off x="3307934" y="4003671"/>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1.2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存在的问题</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 name="矩形 1"/>
          <p:cNvSpPr/>
          <p:nvPr/>
        </p:nvSpPr>
        <p:spPr>
          <a:xfrm>
            <a:off x="3305394" y="3589677"/>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1.1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现状分析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5" y="200025"/>
            <a:ext cx="25603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lvl="0" algn="l">
              <a:defRPr/>
            </a:pPr>
            <a:r>
              <a:rPr lang="en-US" altLang="zh-CN" sz="1800" b="1" dirty="0">
                <a:solidFill>
                  <a:prstClr val="black">
                    <a:lumMod val="75000"/>
                    <a:lumOff val="25000"/>
                  </a:prstClr>
                </a:solidFill>
                <a:latin typeface="微软雅黑" panose="020B0503020204020204" pitchFamily="34" charset="-122"/>
                <a:ea typeface="微软雅黑" panose="020B0503020204020204" pitchFamily="34" charset="-122"/>
                <a:sym typeface="+mn-ea"/>
              </a:rPr>
              <a:t>1.1 </a:t>
            </a:r>
            <a:r>
              <a:rPr lang="zh-CN" altLang="en-US" sz="1800" b="1" dirty="0">
                <a:solidFill>
                  <a:prstClr val="black">
                    <a:lumMod val="75000"/>
                    <a:lumOff val="25000"/>
                  </a:prstClr>
                </a:solidFill>
                <a:latin typeface="微软雅黑" panose="020B0503020204020204" pitchFamily="34" charset="-122"/>
                <a:ea typeface="微软雅黑" panose="020B0503020204020204" pitchFamily="34" charset="-122"/>
                <a:sym typeface="+mn-ea"/>
              </a:rPr>
              <a:t>现状分析</a:t>
            </a:r>
            <a:endParaRPr lang="en-GB" altLang="zh-CN" sz="1800" b="1" dirty="0">
              <a:solidFill>
                <a:prstClr val="black">
                  <a:lumMod val="75000"/>
                  <a:lumOff val="25000"/>
                </a:prstClr>
              </a:solidFill>
              <a:latin typeface="微软雅黑" panose="020B0503020204020204" pitchFamily="34" charset="-122"/>
              <a:ea typeface="微软雅黑" panose="020B0503020204020204" pitchFamily="34" charset="-122"/>
            </a:endParaRPr>
          </a:p>
        </p:txBody>
      </p:sp>
      <p:sp>
        <p:nvSpPr>
          <p:cNvPr id="34" name="TextBox 33"/>
          <p:cNvSpPr txBox="1"/>
          <p:nvPr/>
        </p:nvSpPr>
        <p:spPr>
          <a:xfrm>
            <a:off x="853440" y="987425"/>
            <a:ext cx="2133600" cy="2734945"/>
          </a:xfrm>
          <a:prstGeom prst="rect">
            <a:avLst/>
          </a:prstGeom>
          <a:noFill/>
        </p:spPr>
        <p:txBody>
          <a:bodyPr wrap="square" lIns="0" tIns="0" rIns="0" bIns="0" rtlCol="0">
            <a:noAutofit/>
          </a:bodyPr>
          <a:p>
            <a:pPr lvl="0">
              <a:lnSpc>
                <a:spcPct val="150000"/>
              </a:lnSpc>
            </a:pPr>
            <a:r>
              <a:rPr lang="en-US" sz="1600" dirty="0"/>
              <a:t>       </a:t>
            </a:r>
            <a:r>
              <a:rPr sz="1600" dirty="0"/>
              <a:t>小佘太镇位于河套平原东北端，镇政府所在地大十份村东距固阳40公里，南距包头60公里，西南距前旗乌拉山镇100公里。境内有西山咀—西斗铺、包头—海流图两条公路干线十字形纵横贯穿，交通方便，信息快捷。</a:t>
            </a:r>
            <a:endParaRPr sz="1600" dirty="0"/>
          </a:p>
        </p:txBody>
      </p:sp>
      <p:pic>
        <p:nvPicPr>
          <p:cNvPr id="3" name="图片 2" descr="1国土空间用地现状图"/>
          <p:cNvPicPr>
            <a:picLocks noChangeAspect="1"/>
          </p:cNvPicPr>
          <p:nvPr/>
        </p:nvPicPr>
        <p:blipFill>
          <a:blip r:embed="rId1"/>
          <a:stretch>
            <a:fillRect/>
          </a:stretch>
        </p:blipFill>
        <p:spPr>
          <a:xfrm>
            <a:off x="3636010" y="771525"/>
            <a:ext cx="3945255" cy="3945255"/>
          </a:xfrm>
          <a:prstGeom prst="rect">
            <a:avLst/>
          </a:prstGeom>
        </p:spPr>
      </p:pic>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anim calcmode="lin" valueType="num">
                                      <p:cBhvr additive="base">
                                        <p:cTn id="14" dur="500" fill="hold"/>
                                        <p:tgtEl>
                                          <p:spTgt spid="34"/>
                                        </p:tgtEl>
                                        <p:attrNameLst>
                                          <p:attrName>ppt_x</p:attrName>
                                        </p:attrNameLst>
                                      </p:cBhvr>
                                      <p:tavLst>
                                        <p:tav tm="0">
                                          <p:val>
                                            <p:strVal val="0-#ppt_w/2"/>
                                          </p:val>
                                        </p:tav>
                                        <p:tav tm="100000">
                                          <p:val>
                                            <p:strVal val="#ppt_x"/>
                                          </p:val>
                                        </p:tav>
                                      </p:tavLst>
                                    </p:anim>
                                    <p:anim calcmode="lin" valueType="num">
                                      <p:cBhvr additive="base">
                                        <p:cTn id="15"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5" y="200025"/>
            <a:ext cx="25603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lvl="0" algn="l"/>
            <a:r>
              <a:rPr lang="en-US" altLang="zh-CN" sz="1800" b="1" dirty="0">
                <a:solidFill>
                  <a:prstClr val="black">
                    <a:lumMod val="75000"/>
                    <a:lumOff val="25000"/>
                  </a:prstClr>
                </a:solidFill>
                <a:latin typeface="微软雅黑" panose="020B0503020204020204" pitchFamily="34" charset="-122"/>
                <a:ea typeface="微软雅黑" panose="020B0503020204020204" pitchFamily="34" charset="-122"/>
                <a:sym typeface="+mn-ea"/>
              </a:rPr>
              <a:t>1.2</a:t>
            </a:r>
            <a:r>
              <a:rPr lang="zh-CN" altLang="zh-CN" sz="1800" b="1" dirty="0">
                <a:solidFill>
                  <a:prstClr val="black">
                    <a:lumMod val="75000"/>
                    <a:lumOff val="25000"/>
                  </a:prstClr>
                </a:solidFill>
                <a:latin typeface="微软雅黑" panose="020B0503020204020204" pitchFamily="34" charset="-122"/>
                <a:ea typeface="微软雅黑" panose="020B0503020204020204" pitchFamily="34" charset="-122"/>
              </a:rPr>
              <a:t>主要存在问题</a:t>
            </a:r>
            <a:endParaRPr lang="en-GB" altLang="zh-CN" sz="1800" b="1" dirty="0">
              <a:solidFill>
                <a:prstClr val="black">
                  <a:lumMod val="75000"/>
                  <a:lumOff val="25000"/>
                </a:prstClr>
              </a:solidFill>
              <a:latin typeface="微软雅黑" panose="020B0503020204020204" pitchFamily="34" charset="-122"/>
              <a:ea typeface="微软雅黑" panose="020B0503020204020204" pitchFamily="34" charset="-122"/>
            </a:endParaRPr>
          </a:p>
        </p:txBody>
      </p:sp>
      <p:sp>
        <p:nvSpPr>
          <p:cNvPr id="34" name="TextBox 33"/>
          <p:cNvSpPr txBox="1"/>
          <p:nvPr/>
        </p:nvSpPr>
        <p:spPr>
          <a:xfrm>
            <a:off x="755576" y="915566"/>
            <a:ext cx="7462857" cy="3877945"/>
          </a:xfrm>
          <a:prstGeom prst="rect">
            <a:avLst/>
          </a:prstGeom>
          <a:noFill/>
        </p:spPr>
        <p:txBody>
          <a:bodyPr wrap="square" lIns="0" tIns="0" rIns="0" bIns="0" rtlCol="0">
            <a:spAutoFit/>
          </a:bodyPr>
          <a:lstStyle/>
          <a:p>
            <a:r>
              <a:rPr lang="zh-CN" altLang="zh-CN" sz="1400" b="1" dirty="0"/>
              <a:t>一、生态环境问题</a:t>
            </a:r>
            <a:endParaRPr lang="zh-CN" altLang="zh-CN" sz="1400" b="1" dirty="0"/>
          </a:p>
          <a:p>
            <a:r>
              <a:rPr lang="zh-CN" altLang="zh-CN" sz="1400" dirty="0"/>
              <a:t>生态环境问题比较突出，生产矿山累计占用、损毁土地面积大，固体废弃物堆积存量大，严重影响着矿山生态环境和矿业的可持续发展。 </a:t>
            </a:r>
            <a:endParaRPr lang="zh-CN" altLang="zh-CN" sz="1400" dirty="0"/>
          </a:p>
          <a:p>
            <a:r>
              <a:rPr lang="zh-CN" altLang="zh-CN" sz="1400" b="1" dirty="0"/>
              <a:t>二、耕地资源问题</a:t>
            </a:r>
            <a:endParaRPr lang="zh-CN" altLang="zh-CN" sz="1400" b="1" dirty="0"/>
          </a:p>
          <a:p>
            <a:r>
              <a:rPr lang="en-US" altLang="zh-CN" sz="1400" dirty="0"/>
              <a:t> </a:t>
            </a:r>
            <a:r>
              <a:rPr lang="zh-CN" altLang="zh-CN" sz="1400" dirty="0"/>
              <a:t>小佘太镇</a:t>
            </a:r>
            <a:r>
              <a:rPr lang="zh-CN" altLang="zh-CN" sz="1400" dirty="0"/>
              <a:t>林草地占比大，耕地占比较小，受生态环境影响，可开垦的耕地后备资源有限。</a:t>
            </a:r>
            <a:endParaRPr lang="zh-CN" altLang="zh-CN" sz="1400" dirty="0"/>
          </a:p>
          <a:p>
            <a:r>
              <a:rPr lang="zh-CN" altLang="zh-CN" sz="1400" b="1" dirty="0"/>
              <a:t>三、村庄分布问题</a:t>
            </a:r>
            <a:endParaRPr lang="zh-CN" altLang="zh-CN" sz="1400" b="1" dirty="0"/>
          </a:p>
          <a:p>
            <a:r>
              <a:rPr lang="zh-CN" altLang="zh-CN" sz="1400" dirty="0"/>
              <a:t>小佘太镇各村住宅基本为平房为主，目前存在的问题是村内空闲地少，村庄建设用地少，没有统一规划。</a:t>
            </a:r>
            <a:endParaRPr lang="zh-CN" altLang="zh-CN" sz="1400" dirty="0"/>
          </a:p>
          <a:p>
            <a:r>
              <a:rPr lang="zh-CN" altLang="zh-CN" sz="1400" b="1" dirty="0"/>
              <a:t>四、产业问题</a:t>
            </a:r>
            <a:endParaRPr lang="zh-CN" altLang="zh-CN" sz="1400" b="1" dirty="0"/>
          </a:p>
          <a:p>
            <a:r>
              <a:rPr lang="zh-CN" altLang="zh-CN" sz="1400" dirty="0"/>
              <a:t>小佘太镇拥有大面积的天然草牧场，加大畜牧业产化结构调整力度，着力推进了畜牧业产业化进程。小佘太镇的旅游产业</a:t>
            </a:r>
            <a:r>
              <a:rPr lang="zh-CN" altLang="en-US" sz="1400" dirty="0"/>
              <a:t>可</a:t>
            </a:r>
            <a:r>
              <a:rPr lang="zh-CN" altLang="zh-CN" sz="1400" dirty="0"/>
              <a:t>塑造草原旅游名镇的风貌特色</a:t>
            </a:r>
            <a:r>
              <a:rPr lang="zh-CN" altLang="en-US" sz="1400" dirty="0"/>
              <a:t>。</a:t>
            </a:r>
            <a:endParaRPr lang="zh-CN" altLang="zh-CN" sz="1400" dirty="0"/>
          </a:p>
          <a:p>
            <a:r>
              <a:rPr lang="zh-CN" altLang="en-US" sz="1400" b="1" dirty="0"/>
              <a:t>五</a:t>
            </a:r>
            <a:r>
              <a:rPr lang="zh-CN" altLang="zh-CN" sz="1400" b="1" dirty="0"/>
              <a:t>、基础设施问题</a:t>
            </a:r>
            <a:endParaRPr lang="zh-CN" altLang="zh-CN" sz="1400" b="1" dirty="0"/>
          </a:p>
          <a:p>
            <a:r>
              <a:rPr lang="zh-CN" altLang="zh-CN" sz="1400" dirty="0"/>
              <a:t>（一）道路网络不尽完善</a:t>
            </a:r>
            <a:endParaRPr lang="zh-CN" altLang="zh-CN" sz="1400" dirty="0"/>
          </a:p>
          <a:p>
            <a:r>
              <a:rPr lang="zh-CN" altLang="zh-CN" sz="1400" dirty="0"/>
              <a:t>小佘太镇公共设施布局不够均衡，基础设施有待提升。</a:t>
            </a:r>
            <a:endParaRPr lang="zh-CN" altLang="zh-CN" sz="1400" dirty="0"/>
          </a:p>
          <a:p>
            <a:r>
              <a:rPr lang="zh-CN" altLang="zh-CN" sz="1400" dirty="0"/>
              <a:t>（二）基础设施供给不足</a:t>
            </a:r>
            <a:endParaRPr lang="zh-CN" altLang="zh-CN" sz="1400" dirty="0"/>
          </a:p>
          <a:p>
            <a:r>
              <a:rPr lang="zh-CN" altLang="zh-CN" sz="1400" dirty="0"/>
              <a:t>镇区内除供水设施供给相对充足以外，其他诸如污水处理、城镇燃气等基础设施的供给严重不足。排水体制为雨污合流体制，在汛期往往会出现城镇内涝；城镇燃气尚未实现集中供给；镇区基础设施滞后问题相应制约着宜居小城镇建设进程。</a:t>
            </a:r>
            <a:endParaRPr lang="zh-CN" altLang="zh-CN" sz="1400" dirty="0"/>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anim calcmode="lin" valueType="num">
                                      <p:cBhvr additive="base">
                                        <p:cTn id="14" dur="500" fill="hold"/>
                                        <p:tgtEl>
                                          <p:spTgt spid="34"/>
                                        </p:tgtEl>
                                        <p:attrNameLst>
                                          <p:attrName>ppt_x</p:attrName>
                                        </p:attrNameLst>
                                      </p:cBhvr>
                                      <p:tavLst>
                                        <p:tav tm="0">
                                          <p:val>
                                            <p:strVal val="0-#ppt_w/2"/>
                                          </p:val>
                                        </p:tav>
                                        <p:tav tm="100000">
                                          <p:val>
                                            <p:strVal val="#ppt_x"/>
                                          </p:val>
                                        </p:tav>
                                      </p:tavLst>
                                    </p:anim>
                                    <p:anim calcmode="lin" valueType="num">
                                      <p:cBhvr additive="base">
                                        <p:cTn id="15"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17119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第二章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规划定位与目标</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307934" y="3687620"/>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2.1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总体定位</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305394" y="4101614"/>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2.2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规划目标</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4098" name="Picture 2" descr="D:\永联五队\五原县标志图\7.jpg"/>
          <p:cNvPicPr>
            <a:picLocks noChangeArrowheads="1"/>
          </p:cNvPicPr>
          <p:nvPr/>
        </p:nvPicPr>
        <p:blipFill rotWithShape="1">
          <a:blip r:embed="rId1">
            <a:extLst>
              <a:ext uri="{BEBA8EAE-BF5A-486C-A8C5-ECC9F3942E4B}">
                <a14:imgProps xmlns:a14="http://schemas.microsoft.com/office/drawing/2010/main">
                  <a14:imgLayer r:embed="rId2">
                    <a14:imgEffect>
                      <a14:artisticGlowDiffused/>
                    </a14:imgEffect>
                  </a14:imgLayer>
                </a14:imgProps>
              </a:ext>
              <a:ext uri="{28A0092B-C50C-407E-A947-70E740481C1C}">
                <a14:useLocalDpi xmlns:a14="http://schemas.microsoft.com/office/drawing/2010/main" val="0"/>
              </a:ext>
            </a:extLst>
          </a:blip>
          <a:srcRect t="11497" b="28049"/>
          <a:stretch>
            <a:fillRect/>
          </a:stretch>
        </p:blipFill>
        <p:spPr bwMode="auto">
          <a:xfrm>
            <a:off x="0" y="163"/>
            <a:ext cx="9144000" cy="295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advTm="0">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总体定位</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7" name="圆角矩形 26"/>
          <p:cNvSpPr/>
          <p:nvPr/>
        </p:nvSpPr>
        <p:spPr>
          <a:xfrm>
            <a:off x="690245" y="686435"/>
            <a:ext cx="7767955" cy="4317365"/>
          </a:xfrm>
          <a:prstGeom prst="roundRect">
            <a:avLst>
              <a:gd name="adj" fmla="val 0"/>
            </a:avLst>
          </a:prstGeom>
          <a:no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39" name="TextBox 38"/>
          <p:cNvSpPr txBox="1"/>
          <p:nvPr/>
        </p:nvSpPr>
        <p:spPr>
          <a:xfrm>
            <a:off x="1101090" y="871220"/>
            <a:ext cx="6928485" cy="3854450"/>
          </a:xfrm>
          <a:prstGeom prst="rect">
            <a:avLst/>
          </a:prstGeom>
          <a:noFill/>
        </p:spPr>
        <p:txBody>
          <a:bodyPr wrap="square" lIns="0" tIns="0" rIns="0" bIns="0" rtlCol="0">
            <a:noAutofit/>
          </a:bodyPr>
          <a:lstStyle/>
          <a:p>
            <a:pPr algn="just">
              <a:lnSpc>
                <a:spcPct val="120000"/>
              </a:lnSpc>
            </a:pPr>
            <a:r>
              <a:rPr sz="1950" dirty="0">
                <a:latin typeface="微软雅黑" panose="020B0503020204020204" pitchFamily="34" charset="-122"/>
                <a:ea typeface="微软雅黑" panose="020B0503020204020204" pitchFamily="34" charset="-122"/>
                <a:sym typeface="+mn-ea"/>
              </a:rPr>
              <a:t>以铁矿开采为主，农畜产品加工业和旅游服务业为辅</a:t>
            </a:r>
            <a:r>
              <a:rPr lang="zh-CN" sz="1950" dirty="0">
                <a:latin typeface="微软雅黑" panose="020B0503020204020204" pitchFamily="34" charset="-122"/>
                <a:ea typeface="微软雅黑" panose="020B0503020204020204" pitchFamily="34" charset="-122"/>
                <a:sym typeface="+mn-ea"/>
              </a:rPr>
              <a:t>。</a:t>
            </a:r>
            <a:r>
              <a:rPr sz="1950" dirty="0">
                <a:latin typeface="微软雅黑" panose="020B0503020204020204" pitchFamily="34" charset="-122"/>
                <a:ea typeface="微软雅黑" panose="020B0503020204020204" pitchFamily="34" charset="-122"/>
              </a:rPr>
              <a:t>发展特色旅游业。依托“五大旅游板块”（即依托长城岩画光禄塞，打造边塞文化旅游版块；依托增隆昌水库，打造休闲娱乐旅游版块；依托大中工矿宗教设施，打造矿坑体验旅游版块；依托活佛沟奇石景观，打造自然风光旅游版块；依托巴钢厂矿遗迹，打造老工业旅游板块）；巩固发展特色种植业；稳步发展特色养殖业；转型升级传统产业。</a:t>
            </a:r>
            <a:endParaRPr sz="1950" dirty="0">
              <a:latin typeface="微软雅黑" panose="020B0503020204020204" pitchFamily="34" charset="-122"/>
              <a:ea typeface="微软雅黑" panose="020B0503020204020204" pitchFamily="34" charset="-122"/>
            </a:endParaRPr>
          </a:p>
        </p:txBody>
      </p:sp>
      <p:sp>
        <p:nvSpPr>
          <p:cNvPr id="40" name="矩形 93"/>
          <p:cNvSpPr/>
          <p:nvPr/>
        </p:nvSpPr>
        <p:spPr>
          <a:xfrm>
            <a:off x="808673" y="786765"/>
            <a:ext cx="292418" cy="288131"/>
          </a:xfrm>
          <a:custGeom>
            <a:avLst/>
            <a:gdLst/>
            <a:ahLst/>
            <a:cxnLst/>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41" name="矩形 93"/>
          <p:cNvSpPr/>
          <p:nvPr/>
        </p:nvSpPr>
        <p:spPr>
          <a:xfrm rot="10800000">
            <a:off x="8028221" y="4660067"/>
            <a:ext cx="288032" cy="288032"/>
          </a:xfrm>
          <a:custGeom>
            <a:avLst/>
            <a:gdLst/>
            <a:ahLst/>
            <a:cxnLst/>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p:stCondLst>
                              <p:cond delay="649"/>
                            </p:stCondLst>
                            <p:childTnLst>
                              <p:par>
                                <p:cTn id="13" presetID="53" presetClass="entr" presetSubtype="528" fill="hold" grpId="0" nodeType="afterEffect">
                                  <p:stCondLst>
                                    <p:cond delay="0"/>
                                  </p:stCondLst>
                                  <p:childTnLst>
                                    <p:set>
                                      <p:cBhvr>
                                        <p:cTn id="14" dur="1" fill="hold">
                                          <p:stCondLst>
                                            <p:cond delay="0"/>
                                          </p:stCondLst>
                                        </p:cTn>
                                        <p:tgtEl>
                                          <p:spTgt spid="40"/>
                                        </p:tgtEl>
                                        <p:attrNameLst>
                                          <p:attrName>style.visibility</p:attrName>
                                        </p:attrNameLst>
                                      </p:cBhvr>
                                      <p:to>
                                        <p:strVal val="visible"/>
                                      </p:to>
                                    </p:set>
                                    <p:anim calcmode="lin" valueType="num">
                                      <p:cBhvr>
                                        <p:cTn id="15" dur="500" fill="hold"/>
                                        <p:tgtEl>
                                          <p:spTgt spid="40"/>
                                        </p:tgtEl>
                                        <p:attrNameLst>
                                          <p:attrName>ppt_w</p:attrName>
                                        </p:attrNameLst>
                                      </p:cBhvr>
                                      <p:tavLst>
                                        <p:tav tm="0">
                                          <p:val>
                                            <p:fltVal val="0"/>
                                          </p:val>
                                        </p:tav>
                                        <p:tav tm="100000">
                                          <p:val>
                                            <p:strVal val="#ppt_w"/>
                                          </p:val>
                                        </p:tav>
                                      </p:tavLst>
                                    </p:anim>
                                    <p:anim calcmode="lin" valueType="num">
                                      <p:cBhvr>
                                        <p:cTn id="16" dur="500" fill="hold"/>
                                        <p:tgtEl>
                                          <p:spTgt spid="40"/>
                                        </p:tgtEl>
                                        <p:attrNameLst>
                                          <p:attrName>ppt_h</p:attrName>
                                        </p:attrNameLst>
                                      </p:cBhvr>
                                      <p:tavLst>
                                        <p:tav tm="0">
                                          <p:val>
                                            <p:fltVal val="0"/>
                                          </p:val>
                                        </p:tav>
                                        <p:tav tm="100000">
                                          <p:val>
                                            <p:strVal val="#ppt_h"/>
                                          </p:val>
                                        </p:tav>
                                      </p:tavLst>
                                    </p:anim>
                                    <p:animEffect transition="in" filter="fade">
                                      <p:cBhvr>
                                        <p:cTn id="17" dur="500"/>
                                        <p:tgtEl>
                                          <p:spTgt spid="40"/>
                                        </p:tgtEl>
                                      </p:cBhvr>
                                    </p:animEffect>
                                    <p:anim calcmode="lin" valueType="num">
                                      <p:cBhvr>
                                        <p:cTn id="18" dur="500" fill="hold"/>
                                        <p:tgtEl>
                                          <p:spTgt spid="40"/>
                                        </p:tgtEl>
                                        <p:attrNameLst>
                                          <p:attrName>ppt_x</p:attrName>
                                        </p:attrNameLst>
                                      </p:cBhvr>
                                      <p:tavLst>
                                        <p:tav tm="0">
                                          <p:val>
                                            <p:fltVal val="0.5"/>
                                          </p:val>
                                        </p:tav>
                                        <p:tav tm="100000">
                                          <p:val>
                                            <p:strVal val="#ppt_x"/>
                                          </p:val>
                                        </p:tav>
                                      </p:tavLst>
                                    </p:anim>
                                    <p:anim calcmode="lin" valueType="num">
                                      <p:cBhvr>
                                        <p:cTn id="19" dur="500" fill="hold"/>
                                        <p:tgtEl>
                                          <p:spTgt spid="40"/>
                                        </p:tgtEl>
                                        <p:attrNameLst>
                                          <p:attrName>ppt_y</p:attrName>
                                        </p:attrNameLst>
                                      </p:cBhvr>
                                      <p:tavLst>
                                        <p:tav tm="0">
                                          <p:val>
                                            <p:fltVal val="0.5"/>
                                          </p:val>
                                        </p:tav>
                                        <p:tav tm="100000">
                                          <p:val>
                                            <p:strVal val="#ppt_y"/>
                                          </p:val>
                                        </p:tav>
                                      </p:tavLst>
                                    </p:anim>
                                  </p:childTnLst>
                                </p:cTn>
                              </p:par>
                              <p:par>
                                <p:cTn id="20" presetID="53" presetClass="entr" presetSubtype="528"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 calcmode="lin" valueType="num">
                                      <p:cBhvr>
                                        <p:cTn id="22" dur="500" fill="hold"/>
                                        <p:tgtEl>
                                          <p:spTgt spid="41"/>
                                        </p:tgtEl>
                                        <p:attrNameLst>
                                          <p:attrName>ppt_w</p:attrName>
                                        </p:attrNameLst>
                                      </p:cBhvr>
                                      <p:tavLst>
                                        <p:tav tm="0">
                                          <p:val>
                                            <p:fltVal val="0"/>
                                          </p:val>
                                        </p:tav>
                                        <p:tav tm="100000">
                                          <p:val>
                                            <p:strVal val="#ppt_w"/>
                                          </p:val>
                                        </p:tav>
                                      </p:tavLst>
                                    </p:anim>
                                    <p:anim calcmode="lin" valueType="num">
                                      <p:cBhvr>
                                        <p:cTn id="23" dur="500" fill="hold"/>
                                        <p:tgtEl>
                                          <p:spTgt spid="41"/>
                                        </p:tgtEl>
                                        <p:attrNameLst>
                                          <p:attrName>ppt_h</p:attrName>
                                        </p:attrNameLst>
                                      </p:cBhvr>
                                      <p:tavLst>
                                        <p:tav tm="0">
                                          <p:val>
                                            <p:fltVal val="0"/>
                                          </p:val>
                                        </p:tav>
                                        <p:tav tm="100000">
                                          <p:val>
                                            <p:strVal val="#ppt_h"/>
                                          </p:val>
                                        </p:tav>
                                      </p:tavLst>
                                    </p:anim>
                                    <p:animEffect transition="in" filter="fade">
                                      <p:cBhvr>
                                        <p:cTn id="24" dur="500"/>
                                        <p:tgtEl>
                                          <p:spTgt spid="41"/>
                                        </p:tgtEl>
                                      </p:cBhvr>
                                    </p:animEffect>
                                    <p:anim calcmode="lin" valueType="num">
                                      <p:cBhvr>
                                        <p:cTn id="25" dur="500" fill="hold"/>
                                        <p:tgtEl>
                                          <p:spTgt spid="41"/>
                                        </p:tgtEl>
                                        <p:attrNameLst>
                                          <p:attrName>ppt_x</p:attrName>
                                        </p:attrNameLst>
                                      </p:cBhvr>
                                      <p:tavLst>
                                        <p:tav tm="0">
                                          <p:val>
                                            <p:fltVal val="0.5"/>
                                          </p:val>
                                        </p:tav>
                                        <p:tav tm="100000">
                                          <p:val>
                                            <p:strVal val="#ppt_x"/>
                                          </p:val>
                                        </p:tav>
                                      </p:tavLst>
                                    </p:anim>
                                    <p:anim calcmode="lin" valueType="num">
                                      <p:cBhvr>
                                        <p:cTn id="26" dur="500" fill="hold"/>
                                        <p:tgtEl>
                                          <p:spTgt spid="41"/>
                                        </p:tgtEl>
                                        <p:attrNameLst>
                                          <p:attrName>ppt_y</p:attrName>
                                        </p:attrNameLst>
                                      </p:cBhvr>
                                      <p:tavLst>
                                        <p:tav tm="0">
                                          <p:val>
                                            <p:fltVal val="0.5"/>
                                          </p:val>
                                        </p:tav>
                                        <p:tav tm="100000">
                                          <p:val>
                                            <p:strVal val="#ppt_y"/>
                                          </p:val>
                                        </p:tav>
                                      </p:tavLst>
                                    </p:anim>
                                  </p:childTnLst>
                                </p:cTn>
                              </p:par>
                            </p:childTnLst>
                          </p:cTn>
                        </p:par>
                        <p:par>
                          <p:cTn id="27" fill="hold">
                            <p:stCondLst>
                              <p:cond delay="1149"/>
                            </p:stCondLst>
                            <p:childTnLst>
                              <p:par>
                                <p:cTn id="28" presetID="22" presetClass="entr" presetSubtype="1" fill="hold" grpId="0" nodeType="after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childTnLst>
                          </p:cTn>
                        </p:par>
                        <p:par>
                          <p:cTn id="31" fill="hold">
                            <p:stCondLst>
                              <p:cond delay="1649"/>
                            </p:stCondLst>
                            <p:childTnLst>
                              <p:par>
                                <p:cTn id="32" presetID="22" presetClass="entr" presetSubtype="1" fill="hold" grpId="0" nodeType="after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up)">
                                      <p:cBhvr>
                                        <p:cTn id="3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bldLvl="0" animBg="1"/>
      <p:bldP spid="39" grpId="0"/>
      <p:bldP spid="40" grpId="0" bldLvl="0" animBg="1"/>
      <p:bldP spid="41"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787"/>
          <p:cNvSpPr/>
          <p:nvPr/>
        </p:nvSpPr>
        <p:spPr>
          <a:xfrm>
            <a:off x="4596246" y="1685669"/>
            <a:ext cx="1" cy="1022660"/>
          </a:xfrm>
          <a:prstGeom prst="line">
            <a:avLst/>
          </a:prstGeom>
          <a:ln w="12700">
            <a:solidFill>
              <a:srgbClr val="A6AAA9"/>
            </a:solidFill>
            <a:miter lim="400000"/>
          </a:ln>
        </p:spPr>
        <p:txBody>
          <a:bodyPr lIns="0" tIns="0" rIns="0" bIns="0"/>
          <a:lstStyle/>
          <a:p>
            <a:pPr defTabSz="171450">
              <a:defRPr sz="1200">
                <a:solidFill>
                  <a:srgbClr val="000000"/>
                </a:solidFill>
                <a:latin typeface="Helvetica" panose="020B0604020202020204"/>
                <a:ea typeface="Helvetica" panose="020B0604020202020204"/>
                <a:cs typeface="Helvetica" panose="020B0604020202020204"/>
                <a:sym typeface="Helvetica" panose="020B0604020202020204"/>
              </a:defRPr>
            </a:pPr>
            <a:endParaRPr sz="500"/>
          </a:p>
        </p:txBody>
      </p:sp>
      <p:sp>
        <p:nvSpPr>
          <p:cNvPr id="3" name="Shape 1785"/>
          <p:cNvSpPr/>
          <p:nvPr/>
        </p:nvSpPr>
        <p:spPr>
          <a:xfrm>
            <a:off x="4596246" y="1685670"/>
            <a:ext cx="3103813" cy="1017139"/>
          </a:xfrm>
          <a:prstGeom prst="line">
            <a:avLst/>
          </a:prstGeom>
          <a:ln w="12700">
            <a:solidFill>
              <a:srgbClr val="A6AAA9"/>
            </a:solidFill>
            <a:miter lim="400000"/>
          </a:ln>
        </p:spPr>
        <p:txBody>
          <a:bodyPr lIns="0" tIns="0" rIns="0" bIns="0"/>
          <a:lstStyle/>
          <a:p>
            <a:pPr defTabSz="171450">
              <a:defRPr sz="1200">
                <a:solidFill>
                  <a:srgbClr val="000000"/>
                </a:solidFill>
                <a:latin typeface="Helvetica" panose="020B0604020202020204"/>
                <a:ea typeface="Helvetica" panose="020B0604020202020204"/>
                <a:cs typeface="Helvetica" panose="020B0604020202020204"/>
                <a:sym typeface="Helvetica" panose="020B0604020202020204"/>
              </a:defRPr>
            </a:pPr>
            <a:endParaRPr sz="500"/>
          </a:p>
        </p:txBody>
      </p:sp>
      <p:sp>
        <p:nvSpPr>
          <p:cNvPr id="4" name="Shape 1786"/>
          <p:cNvSpPr/>
          <p:nvPr/>
        </p:nvSpPr>
        <p:spPr>
          <a:xfrm>
            <a:off x="4600697" y="1685669"/>
            <a:ext cx="1561255" cy="1017140"/>
          </a:xfrm>
          <a:prstGeom prst="line">
            <a:avLst/>
          </a:prstGeom>
          <a:ln w="12700">
            <a:solidFill>
              <a:srgbClr val="A6AAA9"/>
            </a:solidFill>
            <a:miter lim="400000"/>
          </a:ln>
        </p:spPr>
        <p:txBody>
          <a:bodyPr lIns="0" tIns="0" rIns="0" bIns="0"/>
          <a:lstStyle/>
          <a:p>
            <a:pPr defTabSz="171450">
              <a:defRPr sz="1200">
                <a:solidFill>
                  <a:srgbClr val="000000"/>
                </a:solidFill>
                <a:latin typeface="Helvetica" panose="020B0604020202020204"/>
                <a:ea typeface="Helvetica" panose="020B0604020202020204"/>
                <a:cs typeface="Helvetica" panose="020B0604020202020204"/>
                <a:sym typeface="Helvetica" panose="020B0604020202020204"/>
              </a:defRPr>
            </a:pPr>
            <a:endParaRPr sz="500"/>
          </a:p>
        </p:txBody>
      </p:sp>
      <p:sp>
        <p:nvSpPr>
          <p:cNvPr id="5" name="Shape 1788"/>
          <p:cNvSpPr/>
          <p:nvPr/>
        </p:nvSpPr>
        <p:spPr>
          <a:xfrm flipH="1">
            <a:off x="3041579" y="1685669"/>
            <a:ext cx="1555238" cy="1011620"/>
          </a:xfrm>
          <a:prstGeom prst="line">
            <a:avLst/>
          </a:prstGeom>
          <a:ln w="12700">
            <a:solidFill>
              <a:srgbClr val="A6AAA9"/>
            </a:solidFill>
            <a:miter lim="400000"/>
          </a:ln>
        </p:spPr>
        <p:txBody>
          <a:bodyPr lIns="0" tIns="0" rIns="0" bIns="0"/>
          <a:lstStyle/>
          <a:p>
            <a:pPr defTabSz="171450">
              <a:defRPr sz="1200">
                <a:solidFill>
                  <a:srgbClr val="000000"/>
                </a:solidFill>
                <a:latin typeface="Helvetica" panose="020B0604020202020204"/>
                <a:ea typeface="Helvetica" panose="020B0604020202020204"/>
                <a:cs typeface="Helvetica" panose="020B0604020202020204"/>
                <a:sym typeface="Helvetica" panose="020B0604020202020204"/>
              </a:defRPr>
            </a:pPr>
            <a:endParaRPr sz="500"/>
          </a:p>
        </p:txBody>
      </p:sp>
      <p:sp>
        <p:nvSpPr>
          <p:cNvPr id="6" name="Shape 1789"/>
          <p:cNvSpPr/>
          <p:nvPr/>
        </p:nvSpPr>
        <p:spPr>
          <a:xfrm flipH="1">
            <a:off x="1486914" y="1685669"/>
            <a:ext cx="3109333" cy="1022660"/>
          </a:xfrm>
          <a:prstGeom prst="line">
            <a:avLst/>
          </a:prstGeom>
          <a:ln w="12700">
            <a:solidFill>
              <a:srgbClr val="A6AAA9"/>
            </a:solidFill>
            <a:miter lim="400000"/>
          </a:ln>
        </p:spPr>
        <p:txBody>
          <a:bodyPr lIns="0" tIns="0" rIns="0" bIns="0"/>
          <a:lstStyle/>
          <a:p>
            <a:pPr defTabSz="171450">
              <a:defRPr sz="1200">
                <a:solidFill>
                  <a:srgbClr val="000000"/>
                </a:solidFill>
                <a:latin typeface="Helvetica" panose="020B0604020202020204"/>
                <a:ea typeface="Helvetica" panose="020B0604020202020204"/>
                <a:cs typeface="Helvetica" panose="020B0604020202020204"/>
                <a:sym typeface="Helvetica" panose="020B0604020202020204"/>
              </a:defRPr>
            </a:pPr>
            <a:endParaRPr sz="500"/>
          </a:p>
        </p:txBody>
      </p:sp>
      <p:sp>
        <p:nvSpPr>
          <p:cNvPr id="7" name="Shape 1794"/>
          <p:cNvSpPr/>
          <p:nvPr/>
        </p:nvSpPr>
        <p:spPr>
          <a:xfrm>
            <a:off x="786436" y="2516515"/>
            <a:ext cx="1419101" cy="441752"/>
          </a:xfrm>
          <a:prstGeom prst="roundRect">
            <a:avLst>
              <a:gd name="adj" fmla="val 50000"/>
            </a:avLst>
          </a:prstGeom>
          <a:solidFill>
            <a:schemeClr val="accent1"/>
          </a:solidFill>
          <a:ln w="12700">
            <a:miter lim="400000"/>
          </a:ln>
        </p:spPr>
        <p:txBody>
          <a:bodyPr lIns="14287" tIns="14287" rIns="14287" bIns="14287" anchor="ctr"/>
          <a:lstStyle/>
          <a:p>
            <a:pPr lvl="0"/>
            <a:endParaRPr sz="1300"/>
          </a:p>
        </p:txBody>
      </p:sp>
      <p:sp>
        <p:nvSpPr>
          <p:cNvPr id="8" name="Shape 1796"/>
          <p:cNvSpPr/>
          <p:nvPr/>
        </p:nvSpPr>
        <p:spPr>
          <a:xfrm>
            <a:off x="2333322" y="2516515"/>
            <a:ext cx="1419101" cy="441752"/>
          </a:xfrm>
          <a:prstGeom prst="roundRect">
            <a:avLst>
              <a:gd name="adj" fmla="val 50000"/>
            </a:avLst>
          </a:prstGeom>
          <a:solidFill>
            <a:schemeClr val="accent1"/>
          </a:solidFill>
          <a:ln w="12700">
            <a:miter lim="400000"/>
          </a:ln>
        </p:spPr>
        <p:txBody>
          <a:bodyPr lIns="14287" tIns="14287" rIns="14287" bIns="14287" anchor="ctr"/>
          <a:lstStyle/>
          <a:p>
            <a:pPr lvl="0"/>
            <a:endParaRPr sz="1300"/>
          </a:p>
        </p:txBody>
      </p:sp>
      <p:sp>
        <p:nvSpPr>
          <p:cNvPr id="9" name="Shape 1798"/>
          <p:cNvSpPr/>
          <p:nvPr/>
        </p:nvSpPr>
        <p:spPr>
          <a:xfrm>
            <a:off x="3869332" y="2516515"/>
            <a:ext cx="1419101" cy="441752"/>
          </a:xfrm>
          <a:prstGeom prst="roundRect">
            <a:avLst>
              <a:gd name="adj" fmla="val 50000"/>
            </a:avLst>
          </a:prstGeom>
          <a:solidFill>
            <a:schemeClr val="accent1"/>
          </a:solidFill>
          <a:ln w="12700">
            <a:miter lim="400000"/>
          </a:ln>
        </p:spPr>
        <p:txBody>
          <a:bodyPr lIns="14287" tIns="14287" rIns="14287" bIns="14287" anchor="ctr"/>
          <a:lstStyle/>
          <a:p>
            <a:pPr lvl="0"/>
            <a:endParaRPr sz="1300"/>
          </a:p>
        </p:txBody>
      </p:sp>
      <p:sp>
        <p:nvSpPr>
          <p:cNvPr id="10" name="Shape 1800"/>
          <p:cNvSpPr/>
          <p:nvPr/>
        </p:nvSpPr>
        <p:spPr>
          <a:xfrm>
            <a:off x="5385871" y="2516515"/>
            <a:ext cx="1419101" cy="441752"/>
          </a:xfrm>
          <a:prstGeom prst="roundRect">
            <a:avLst>
              <a:gd name="adj" fmla="val 50000"/>
            </a:avLst>
          </a:prstGeom>
          <a:solidFill>
            <a:schemeClr val="accent1"/>
          </a:solidFill>
          <a:ln w="12700">
            <a:miter lim="400000"/>
          </a:ln>
        </p:spPr>
        <p:txBody>
          <a:bodyPr lIns="14287" tIns="14287" rIns="14287" bIns="14287" anchor="ctr"/>
          <a:lstStyle/>
          <a:p>
            <a:pPr lvl="0"/>
            <a:endParaRPr sz="1300"/>
          </a:p>
        </p:txBody>
      </p:sp>
      <p:sp>
        <p:nvSpPr>
          <p:cNvPr id="11" name="Shape 1802"/>
          <p:cNvSpPr/>
          <p:nvPr/>
        </p:nvSpPr>
        <p:spPr>
          <a:xfrm>
            <a:off x="6920708" y="2516515"/>
            <a:ext cx="1419101" cy="441752"/>
          </a:xfrm>
          <a:prstGeom prst="roundRect">
            <a:avLst>
              <a:gd name="adj" fmla="val 50000"/>
            </a:avLst>
          </a:prstGeom>
          <a:solidFill>
            <a:schemeClr val="accent1"/>
          </a:solidFill>
          <a:ln w="12700">
            <a:miter lim="400000"/>
          </a:ln>
        </p:spPr>
        <p:txBody>
          <a:bodyPr lIns="14287" tIns="14287" rIns="14287" bIns="14287" anchor="ctr"/>
          <a:lstStyle/>
          <a:p>
            <a:pPr lvl="0"/>
            <a:endParaRPr sz="1300"/>
          </a:p>
        </p:txBody>
      </p:sp>
      <p:sp>
        <p:nvSpPr>
          <p:cNvPr id="12" name="Shape 1805"/>
          <p:cNvSpPr/>
          <p:nvPr/>
        </p:nvSpPr>
        <p:spPr>
          <a:xfrm>
            <a:off x="1688306" y="3272314"/>
            <a:ext cx="5805964" cy="1343501"/>
          </a:xfrm>
          <a:prstGeom prst="roundRect">
            <a:avLst>
              <a:gd name="adj" fmla="val 50000"/>
            </a:avLst>
          </a:prstGeom>
          <a:solidFill>
            <a:schemeClr val="accent2"/>
          </a:solidFill>
          <a:ln w="12700">
            <a:solidFill>
              <a:srgbClr val="A6AAA9"/>
            </a:solidFill>
            <a:miter lim="400000"/>
          </a:ln>
        </p:spPr>
        <p:txBody>
          <a:bodyPr lIns="14287" tIns="14287" rIns="14287" bIns="14287" anchor="ctr"/>
          <a:lstStyle/>
          <a:p>
            <a:pPr lvl="0"/>
            <a:endParaRPr sz="1300"/>
          </a:p>
        </p:txBody>
      </p:sp>
      <p:grpSp>
        <p:nvGrpSpPr>
          <p:cNvPr id="13" name="Group 33"/>
          <p:cNvGrpSpPr/>
          <p:nvPr/>
        </p:nvGrpSpPr>
        <p:grpSpPr>
          <a:xfrm>
            <a:off x="4144806" y="1272612"/>
            <a:ext cx="893356" cy="893356"/>
            <a:chOff x="5526407" y="1696816"/>
            <a:chExt cx="1191141" cy="1191141"/>
          </a:xfrm>
        </p:grpSpPr>
        <p:sp>
          <p:nvSpPr>
            <p:cNvPr id="14" name="Shape 1790"/>
            <p:cNvSpPr/>
            <p:nvPr/>
          </p:nvSpPr>
          <p:spPr>
            <a:xfrm>
              <a:off x="5526407" y="1696816"/>
              <a:ext cx="1191141" cy="119114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a:miter lim="400000"/>
            </a:ln>
          </p:spPr>
          <p:txBody>
            <a:bodyPr lIns="19050" tIns="19050" rIns="19050" bIns="19050" anchor="ctr"/>
            <a:lstStyle/>
            <a:p>
              <a:pPr lvl="0"/>
              <a:endParaRPr sz="1300"/>
            </a:p>
          </p:txBody>
        </p:sp>
        <p:sp>
          <p:nvSpPr>
            <p:cNvPr id="15" name="Shape 1804"/>
            <p:cNvSpPr/>
            <p:nvPr/>
          </p:nvSpPr>
          <p:spPr>
            <a:xfrm>
              <a:off x="5902228" y="2068264"/>
              <a:ext cx="448246" cy="448246"/>
            </a:xfrm>
            <a:custGeom>
              <a:avLst/>
              <a:gdLst/>
              <a:ahLst/>
              <a:cxnLst>
                <a:cxn ang="0">
                  <a:pos x="wd2" y="hd2"/>
                </a:cxn>
                <a:cxn ang="5400000">
                  <a:pos x="wd2" y="hd2"/>
                </a:cxn>
                <a:cxn ang="10800000">
                  <a:pos x="wd2" y="hd2"/>
                </a:cxn>
                <a:cxn ang="16200000">
                  <a:pos x="wd2" y="hd2"/>
                </a:cxn>
              </a:cxnLst>
              <a:rect l="0" t="0" r="r" b="b"/>
              <a:pathLst>
                <a:path w="21395" h="21474" extrusionOk="0">
                  <a:moveTo>
                    <a:pt x="2578" y="8409"/>
                  </a:moveTo>
                  <a:cubicBezTo>
                    <a:pt x="2578" y="5193"/>
                    <a:pt x="5174" y="2587"/>
                    <a:pt x="8376" y="2587"/>
                  </a:cubicBezTo>
                  <a:cubicBezTo>
                    <a:pt x="11580" y="2587"/>
                    <a:pt x="14435" y="5451"/>
                    <a:pt x="14435" y="8666"/>
                  </a:cubicBezTo>
                  <a:cubicBezTo>
                    <a:pt x="14435" y="11882"/>
                    <a:pt x="11838" y="14488"/>
                    <a:pt x="8635" y="14488"/>
                  </a:cubicBezTo>
                  <a:cubicBezTo>
                    <a:pt x="5431" y="14488"/>
                    <a:pt x="2578" y="11624"/>
                    <a:pt x="2578" y="8409"/>
                  </a:cubicBezTo>
                  <a:close/>
                  <a:moveTo>
                    <a:pt x="20914" y="18167"/>
                  </a:moveTo>
                  <a:lnTo>
                    <a:pt x="15797" y="13032"/>
                  </a:lnTo>
                  <a:cubicBezTo>
                    <a:pt x="16568" y="11759"/>
                    <a:pt x="17013" y="10265"/>
                    <a:pt x="17013" y="8666"/>
                  </a:cubicBezTo>
                  <a:cubicBezTo>
                    <a:pt x="17013" y="4023"/>
                    <a:pt x="13004" y="0"/>
                    <a:pt x="8376" y="0"/>
                  </a:cubicBezTo>
                  <a:cubicBezTo>
                    <a:pt x="3750" y="0"/>
                    <a:pt x="0" y="3765"/>
                    <a:pt x="0" y="8409"/>
                  </a:cubicBezTo>
                  <a:cubicBezTo>
                    <a:pt x="0" y="13052"/>
                    <a:pt x="4008" y="17075"/>
                    <a:pt x="8635" y="17075"/>
                  </a:cubicBezTo>
                  <a:cubicBezTo>
                    <a:pt x="10173" y="17075"/>
                    <a:pt x="11614" y="16657"/>
                    <a:pt x="12852" y="15931"/>
                  </a:cubicBezTo>
                  <a:lnTo>
                    <a:pt x="17996" y="21094"/>
                  </a:lnTo>
                  <a:cubicBezTo>
                    <a:pt x="18500" y="21600"/>
                    <a:pt x="19317" y="21600"/>
                    <a:pt x="19819" y="21094"/>
                  </a:cubicBezTo>
                  <a:lnTo>
                    <a:pt x="21096" y="19815"/>
                  </a:lnTo>
                  <a:cubicBezTo>
                    <a:pt x="21600" y="19309"/>
                    <a:pt x="21417" y="18672"/>
                    <a:pt x="20914" y="18167"/>
                  </a:cubicBezTo>
                  <a:close/>
                </a:path>
              </a:pathLst>
            </a:custGeom>
            <a:solidFill>
              <a:srgbClr val="FFFFFF"/>
            </a:solidFill>
            <a:ln w="12700">
              <a:miter lim="400000"/>
            </a:ln>
          </p:spPr>
          <p:txBody>
            <a:bodyPr lIns="0" tIns="0" rIns="0" bIns="0" anchor="ctr"/>
            <a:lstStyle/>
            <a:p>
              <a:pPr lvl="0"/>
              <a:endParaRPr sz="1300"/>
            </a:p>
          </p:txBody>
        </p:sp>
      </p:grpSp>
      <p:sp>
        <p:nvSpPr>
          <p:cNvPr id="16" name="Text Placeholder 3"/>
          <p:cNvSpPr txBox="1"/>
          <p:nvPr/>
        </p:nvSpPr>
        <p:spPr>
          <a:xfrm>
            <a:off x="2166620" y="3425190"/>
            <a:ext cx="4796790" cy="852170"/>
          </a:xfrm>
          <a:prstGeom prst="rect">
            <a:avLst/>
          </a:prstGeom>
        </p:spPr>
        <p:txBody>
          <a:bodyPr vert="horz" lIns="0" tIns="0" rIns="0" bIns="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20000"/>
              </a:lnSpc>
            </a:pPr>
            <a:r>
              <a:rPr sz="1200" dirty="0">
                <a:solidFill>
                  <a:schemeClr val="tx2"/>
                </a:solidFill>
                <a:latin typeface="微软雅黑" panose="020B0503020204020204" pitchFamily="34" charset="-122"/>
                <a:ea typeface="微软雅黑" panose="020B0503020204020204" pitchFamily="34" charset="-122"/>
              </a:rPr>
              <a:t>顺应现代城镇发展新理念新趋势，</a:t>
            </a:r>
            <a:r>
              <a:rPr sz="1200" b="1" dirty="0">
                <a:solidFill>
                  <a:srgbClr val="FF0000"/>
                </a:solidFill>
                <a:latin typeface="微软雅黑" panose="020B0503020204020204" pitchFamily="34" charset="-122"/>
                <a:ea typeface="微软雅黑" panose="020B0503020204020204" pitchFamily="34" charset="-122"/>
              </a:rPr>
              <a:t>推动城镇集约、绿色、特色发展，</a:t>
            </a:r>
            <a:r>
              <a:rPr sz="1200" dirty="0">
                <a:solidFill>
                  <a:schemeClr val="tx2"/>
                </a:solidFill>
                <a:latin typeface="微软雅黑" panose="020B0503020204020204" pitchFamily="34" charset="-122"/>
                <a:ea typeface="微软雅黑" panose="020B0503020204020204" pitchFamily="34" charset="-122"/>
              </a:rPr>
              <a:t>倡导生态文明、改变城镇发展方式、保护自然景观和文化特色、完善基础设施和公共服务设施、打造城乡宜居环境、提升城镇综合承载能力与城镇内在品质，建设和谐宜居、富有活力、具有地域特征及民族文化特色的小佘太镇。</a:t>
            </a:r>
            <a:endParaRPr sz="1200" dirty="0">
              <a:solidFill>
                <a:schemeClr val="tx2"/>
              </a:solidFill>
              <a:latin typeface="微软雅黑" panose="020B0503020204020204" pitchFamily="34" charset="-122"/>
              <a:ea typeface="微软雅黑" panose="020B0503020204020204" pitchFamily="34" charset="-122"/>
            </a:endParaRPr>
          </a:p>
        </p:txBody>
      </p:sp>
      <p:sp>
        <p:nvSpPr>
          <p:cNvPr id="17" name="Text Placeholder 3"/>
          <p:cNvSpPr txBox="1"/>
          <p:nvPr/>
        </p:nvSpPr>
        <p:spPr>
          <a:xfrm>
            <a:off x="2339137" y="2584112"/>
            <a:ext cx="1407470" cy="306559"/>
          </a:xfrm>
          <a:prstGeom prst="rect">
            <a:avLst/>
          </a:prstGeom>
        </p:spPr>
        <p:txBody>
          <a:bodyPr anchor="ct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zh-CN" altLang="en-US" sz="1200" b="1" dirty="0">
                <a:solidFill>
                  <a:schemeClr val="bg1"/>
                </a:solidFill>
                <a:latin typeface="微软雅黑" panose="020B0503020204020204" pitchFamily="34" charset="-122"/>
                <a:ea typeface="微软雅黑" panose="020B0503020204020204" pitchFamily="34" charset="-122"/>
                <a:sym typeface="+mn-ea"/>
              </a:rPr>
              <a:t>自然景观</a:t>
            </a:r>
            <a:endParaRPr lang="en-GB" altLang="zh-CN" sz="1200" b="1" dirty="0">
              <a:solidFill>
                <a:schemeClr val="bg1"/>
              </a:solidFill>
              <a:latin typeface="微软雅黑" panose="020B0503020204020204" pitchFamily="34" charset="-122"/>
              <a:ea typeface="微软雅黑" panose="020B0503020204020204" pitchFamily="34" charset="-122"/>
            </a:endParaRPr>
          </a:p>
        </p:txBody>
      </p:sp>
      <p:sp>
        <p:nvSpPr>
          <p:cNvPr id="18" name="Text Placeholder 3"/>
          <p:cNvSpPr txBox="1"/>
          <p:nvPr/>
        </p:nvSpPr>
        <p:spPr>
          <a:xfrm>
            <a:off x="3875146" y="2584112"/>
            <a:ext cx="1407470" cy="306559"/>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zh-CN" altLang="en-US" sz="1200" b="1" dirty="0">
                <a:solidFill>
                  <a:schemeClr val="bg1"/>
                </a:solidFill>
                <a:latin typeface="微软雅黑" panose="020B0503020204020204" pitchFamily="34" charset="-122"/>
                <a:ea typeface="微软雅黑" panose="020B0503020204020204" pitchFamily="34" charset="-122"/>
              </a:rPr>
              <a:t>文化特色</a:t>
            </a:r>
            <a:endParaRPr lang="en-GB" altLang="zh-CN" sz="1200" b="1" dirty="0">
              <a:solidFill>
                <a:schemeClr val="bg1"/>
              </a:solidFill>
              <a:latin typeface="微软雅黑" panose="020B0503020204020204" pitchFamily="34" charset="-122"/>
              <a:ea typeface="微软雅黑" panose="020B0503020204020204" pitchFamily="34" charset="-122"/>
            </a:endParaRPr>
          </a:p>
        </p:txBody>
      </p:sp>
      <p:sp>
        <p:nvSpPr>
          <p:cNvPr id="19" name="Text Placeholder 3"/>
          <p:cNvSpPr txBox="1"/>
          <p:nvPr/>
        </p:nvSpPr>
        <p:spPr>
          <a:xfrm>
            <a:off x="5391686" y="2584112"/>
            <a:ext cx="1407470" cy="306559"/>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zh-CN" altLang="en-US" sz="1200" b="1" dirty="0">
                <a:solidFill>
                  <a:schemeClr val="bg1"/>
                </a:solidFill>
                <a:latin typeface="微软雅黑" panose="020B0503020204020204" pitchFamily="34" charset="-122"/>
                <a:ea typeface="微软雅黑" panose="020B0503020204020204" pitchFamily="34" charset="-122"/>
              </a:rPr>
              <a:t>基础设施</a:t>
            </a:r>
            <a:endParaRPr lang="en-GB" altLang="zh-CN" sz="1200" b="1" dirty="0">
              <a:solidFill>
                <a:schemeClr val="bg1"/>
              </a:solidFill>
              <a:latin typeface="微软雅黑" panose="020B0503020204020204" pitchFamily="34" charset="-122"/>
              <a:ea typeface="微软雅黑" panose="020B0503020204020204" pitchFamily="34" charset="-122"/>
            </a:endParaRPr>
          </a:p>
        </p:txBody>
      </p:sp>
      <p:sp>
        <p:nvSpPr>
          <p:cNvPr id="22" name="Text Placeholder 3"/>
          <p:cNvSpPr txBox="1"/>
          <p:nvPr/>
        </p:nvSpPr>
        <p:spPr>
          <a:xfrm>
            <a:off x="804028" y="2584112"/>
            <a:ext cx="1407470" cy="306559"/>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zh-CN" altLang="en-US" sz="1200" b="1" dirty="0">
                <a:solidFill>
                  <a:schemeClr val="bg1"/>
                </a:solidFill>
                <a:latin typeface="微软雅黑" panose="020B0503020204020204" pitchFamily="34" charset="-122"/>
                <a:ea typeface="微软雅黑" panose="020B0503020204020204" pitchFamily="34" charset="-122"/>
                <a:sym typeface="+mn-ea"/>
              </a:rPr>
              <a:t>生态文明</a:t>
            </a:r>
            <a:endParaRPr lang="en-GB" altLang="zh-CN" sz="1200" b="1" dirty="0">
              <a:solidFill>
                <a:schemeClr val="bg1"/>
              </a:solidFill>
              <a:latin typeface="微软雅黑" panose="020B0503020204020204" pitchFamily="34" charset="-122"/>
              <a:ea typeface="微软雅黑" panose="020B0503020204020204" pitchFamily="34" charset="-122"/>
            </a:endParaRPr>
          </a:p>
        </p:txBody>
      </p:sp>
      <p:sp>
        <p:nvSpPr>
          <p:cNvPr id="23" name="Text Placeholder 3"/>
          <p:cNvSpPr txBox="1"/>
          <p:nvPr/>
        </p:nvSpPr>
        <p:spPr>
          <a:xfrm>
            <a:off x="6931285" y="2583392"/>
            <a:ext cx="1407470" cy="306559"/>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zh-CN" altLang="en-US" sz="1200" b="1" dirty="0">
                <a:solidFill>
                  <a:schemeClr val="bg1"/>
                </a:solidFill>
                <a:latin typeface="微软雅黑" panose="020B0503020204020204" pitchFamily="34" charset="-122"/>
                <a:ea typeface="微软雅黑" panose="020B0503020204020204" pitchFamily="34" charset="-122"/>
              </a:rPr>
              <a:t>公共服务设施</a:t>
            </a:r>
            <a:endParaRPr lang="en-GB" altLang="zh-CN" sz="1200" b="1" dirty="0">
              <a:solidFill>
                <a:schemeClr val="bg1"/>
              </a:solidFill>
              <a:latin typeface="微软雅黑" panose="020B0503020204020204" pitchFamily="34" charset="-122"/>
              <a:ea typeface="微软雅黑" panose="020B0503020204020204" pitchFamily="34" charset="-122"/>
            </a:endParaRPr>
          </a:p>
        </p:txBody>
      </p:sp>
      <p:sp>
        <p:nvSpPr>
          <p:cNvPr id="25"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规划目标</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5"/>
                                        </p:tgtEl>
                                        <p:attrNameLst>
                                          <p:attrName>ppt_y</p:attrName>
                                        </p:attrNameLst>
                                      </p:cBhvr>
                                      <p:tavLst>
                                        <p:tav tm="0">
                                          <p:val>
                                            <p:strVal val="#ppt_y"/>
                                          </p:val>
                                        </p:tav>
                                        <p:tav tm="100000">
                                          <p:val>
                                            <p:strVal val="#ppt_y"/>
                                          </p:val>
                                        </p:tav>
                                      </p:tavLst>
                                    </p:anim>
                                    <p:anim calcmode="lin" valueType="num">
                                      <p:cBhvr>
                                        <p:cTn id="9" dur="500" fill="hold"/>
                                        <p:tgtEl>
                                          <p:spTgt spid="2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5"/>
                                        </p:tgtEl>
                                      </p:cBhvr>
                                    </p:animEffect>
                                  </p:childTnLst>
                                </p:cTn>
                              </p:par>
                            </p:childTnLst>
                          </p:cTn>
                        </p:par>
                        <p:par>
                          <p:cTn id="12" fill="hold">
                            <p:stCondLst>
                              <p:cond delay="649"/>
                            </p:stCondLst>
                            <p:childTnLst>
                              <p:par>
                                <p:cTn id="13" presetID="53" presetClass="entr" presetSubtype="16"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p:cTn id="15" dur="500" fill="hold"/>
                                        <p:tgtEl>
                                          <p:spTgt spid="13"/>
                                        </p:tgtEl>
                                        <p:attrNameLst>
                                          <p:attrName>ppt_w</p:attrName>
                                        </p:attrNameLst>
                                      </p:cBhvr>
                                      <p:tavLst>
                                        <p:tav tm="0">
                                          <p:val>
                                            <p:fltVal val="0"/>
                                          </p:val>
                                        </p:tav>
                                        <p:tav tm="100000">
                                          <p:val>
                                            <p:strVal val="#ppt_w"/>
                                          </p:val>
                                        </p:tav>
                                      </p:tavLst>
                                    </p:anim>
                                    <p:anim calcmode="lin" valueType="num">
                                      <p:cBhvr>
                                        <p:cTn id="16" dur="500" fill="hold"/>
                                        <p:tgtEl>
                                          <p:spTgt spid="13"/>
                                        </p:tgtEl>
                                        <p:attrNameLst>
                                          <p:attrName>ppt_h</p:attrName>
                                        </p:attrNameLst>
                                      </p:cBhvr>
                                      <p:tavLst>
                                        <p:tav tm="0">
                                          <p:val>
                                            <p:fltVal val="0"/>
                                          </p:val>
                                        </p:tav>
                                        <p:tav tm="100000">
                                          <p:val>
                                            <p:strVal val="#ppt_h"/>
                                          </p:val>
                                        </p:tav>
                                      </p:tavLst>
                                    </p:anim>
                                    <p:animEffect transition="in" filter="fade">
                                      <p:cBhvr>
                                        <p:cTn id="17" dur="500"/>
                                        <p:tgtEl>
                                          <p:spTgt spid="13"/>
                                        </p:tgtEl>
                                      </p:cBhvr>
                                    </p:animEffect>
                                  </p:childTnLst>
                                </p:cTn>
                              </p:par>
                            </p:childTnLst>
                          </p:cTn>
                        </p:par>
                        <p:par>
                          <p:cTn id="18" fill="hold">
                            <p:stCondLst>
                              <p:cond delay="1149"/>
                            </p:stCondLst>
                            <p:childTnLst>
                              <p:par>
                                <p:cTn id="19" presetID="22" presetClass="entr" presetSubtype="1"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up)">
                                      <p:cBhvr>
                                        <p:cTn id="21" dur="300"/>
                                        <p:tgtEl>
                                          <p:spTgt spid="6"/>
                                        </p:tgtEl>
                                      </p:cBhvr>
                                    </p:animEffect>
                                  </p:childTnLst>
                                </p:cTn>
                              </p:par>
                            </p:childTnLst>
                          </p:cTn>
                        </p:par>
                        <p:par>
                          <p:cTn id="22" fill="hold">
                            <p:stCondLst>
                              <p:cond delay="1649"/>
                            </p:stCondLst>
                            <p:childTnLst>
                              <p:par>
                                <p:cTn id="23" presetID="10"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childTnLst>
                          </p:cTn>
                        </p:par>
                        <p:par>
                          <p:cTn id="29" fill="hold">
                            <p:stCondLst>
                              <p:cond delay="2149"/>
                            </p:stCondLst>
                            <p:childTnLst>
                              <p:par>
                                <p:cTn id="30" presetID="22" presetClass="entr" presetSubtype="1" fill="hold" grpId="0" nodeType="after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ipe(up)">
                                      <p:cBhvr>
                                        <p:cTn id="32" dur="300"/>
                                        <p:tgtEl>
                                          <p:spTgt spid="5"/>
                                        </p:tgtEl>
                                      </p:cBhvr>
                                    </p:animEffect>
                                  </p:childTnLst>
                                </p:cTn>
                              </p:par>
                            </p:childTnLst>
                          </p:cTn>
                        </p:par>
                        <p:par>
                          <p:cTn id="33" fill="hold">
                            <p:stCondLst>
                              <p:cond delay="2649"/>
                            </p:stCondLst>
                            <p:childTnLst>
                              <p:par>
                                <p:cTn id="34" presetID="10" presetClass="entr" presetSubtype="0" fill="hold" grpId="0" nodeType="after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7">
                                            <p:txEl>
                                              <p:pRg st="0" end="0"/>
                                            </p:txEl>
                                          </p:spTgt>
                                        </p:tgtEl>
                                        <p:attrNameLst>
                                          <p:attrName>style.visibility</p:attrName>
                                        </p:attrNameLst>
                                      </p:cBhvr>
                                      <p:to>
                                        <p:strVal val="visible"/>
                                      </p:to>
                                    </p:set>
                                    <p:animEffect transition="in" filter="fade">
                                      <p:cBhvr>
                                        <p:cTn id="39" dur="500"/>
                                        <p:tgtEl>
                                          <p:spTgt spid="17">
                                            <p:txEl>
                                              <p:pRg st="0" end="0"/>
                                            </p:txEl>
                                          </p:spTgt>
                                        </p:tgtEl>
                                      </p:cBhvr>
                                    </p:animEffect>
                                  </p:childTnLst>
                                </p:cTn>
                              </p:par>
                            </p:childTnLst>
                          </p:cTn>
                        </p:par>
                        <p:par>
                          <p:cTn id="40" fill="hold">
                            <p:stCondLst>
                              <p:cond delay="3149"/>
                            </p:stCondLst>
                            <p:childTnLst>
                              <p:par>
                                <p:cTn id="41" presetID="22" presetClass="entr" presetSubtype="1" fill="hold" grpId="0" nodeType="after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up)">
                                      <p:cBhvr>
                                        <p:cTn id="43" dur="300"/>
                                        <p:tgtEl>
                                          <p:spTgt spid="2"/>
                                        </p:tgtEl>
                                      </p:cBhvr>
                                    </p:animEffect>
                                  </p:childTnLst>
                                </p:cTn>
                              </p:par>
                            </p:childTnLst>
                          </p:cTn>
                        </p:par>
                        <p:par>
                          <p:cTn id="44" fill="hold">
                            <p:stCondLst>
                              <p:cond delay="3649"/>
                            </p:stCondLst>
                            <p:childTnLst>
                              <p:par>
                                <p:cTn id="45" presetID="10" presetClass="entr" presetSubtype="0" fill="hold" grpId="0"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500"/>
                                        <p:tgtEl>
                                          <p:spTgt spid="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500"/>
                                        <p:tgtEl>
                                          <p:spTgt spid="18"/>
                                        </p:tgtEl>
                                      </p:cBhvr>
                                    </p:animEffect>
                                  </p:childTnLst>
                                </p:cTn>
                              </p:par>
                            </p:childTnLst>
                          </p:cTn>
                        </p:par>
                        <p:par>
                          <p:cTn id="51" fill="hold">
                            <p:stCondLst>
                              <p:cond delay="4149"/>
                            </p:stCondLst>
                            <p:childTnLst>
                              <p:par>
                                <p:cTn id="52" presetID="22" presetClass="entr" presetSubtype="1" fill="hold" grpId="0" nodeType="afterEffect">
                                  <p:stCondLst>
                                    <p:cond delay="0"/>
                                  </p:stCondLst>
                                  <p:childTnLst>
                                    <p:set>
                                      <p:cBhvr>
                                        <p:cTn id="53" dur="1" fill="hold">
                                          <p:stCondLst>
                                            <p:cond delay="0"/>
                                          </p:stCondLst>
                                        </p:cTn>
                                        <p:tgtEl>
                                          <p:spTgt spid="4"/>
                                        </p:tgtEl>
                                        <p:attrNameLst>
                                          <p:attrName>style.visibility</p:attrName>
                                        </p:attrNameLst>
                                      </p:cBhvr>
                                      <p:to>
                                        <p:strVal val="visible"/>
                                      </p:to>
                                    </p:set>
                                    <p:animEffect transition="in" filter="wipe(up)">
                                      <p:cBhvr>
                                        <p:cTn id="54" dur="300"/>
                                        <p:tgtEl>
                                          <p:spTgt spid="4"/>
                                        </p:tgtEl>
                                      </p:cBhvr>
                                    </p:animEffect>
                                  </p:childTnLst>
                                </p:cTn>
                              </p:par>
                            </p:childTnLst>
                          </p:cTn>
                        </p:par>
                        <p:par>
                          <p:cTn id="55" fill="hold">
                            <p:stCondLst>
                              <p:cond delay="4649"/>
                            </p:stCondLst>
                            <p:childTnLst>
                              <p:par>
                                <p:cTn id="56" presetID="10" presetClass="entr" presetSubtype="0" fill="hold" grpId="0" nodeType="afterEffect">
                                  <p:stCondLst>
                                    <p:cond delay="0"/>
                                  </p:stCondLst>
                                  <p:childTnLst>
                                    <p:set>
                                      <p:cBhvr>
                                        <p:cTn id="57" dur="1" fill="hold">
                                          <p:stCondLst>
                                            <p:cond delay="0"/>
                                          </p:stCondLst>
                                        </p:cTn>
                                        <p:tgtEl>
                                          <p:spTgt spid="10"/>
                                        </p:tgtEl>
                                        <p:attrNameLst>
                                          <p:attrName>style.visibility</p:attrName>
                                        </p:attrNameLst>
                                      </p:cBhvr>
                                      <p:to>
                                        <p:strVal val="visible"/>
                                      </p:to>
                                    </p:set>
                                    <p:animEffect transition="in" filter="fade">
                                      <p:cBhvr>
                                        <p:cTn id="58" dur="500"/>
                                        <p:tgtEl>
                                          <p:spTgt spid="10"/>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500"/>
                                        <p:tgtEl>
                                          <p:spTgt spid="19"/>
                                        </p:tgtEl>
                                      </p:cBhvr>
                                    </p:animEffect>
                                  </p:childTnLst>
                                </p:cTn>
                              </p:par>
                            </p:childTnLst>
                          </p:cTn>
                        </p:par>
                        <p:par>
                          <p:cTn id="62" fill="hold">
                            <p:stCondLst>
                              <p:cond delay="5149"/>
                            </p:stCondLst>
                            <p:childTnLst>
                              <p:par>
                                <p:cTn id="63" presetID="22" presetClass="entr" presetSubtype="1" fill="hold" grpId="0" nodeType="afterEffect">
                                  <p:stCondLst>
                                    <p:cond delay="0"/>
                                  </p:stCondLst>
                                  <p:childTnLst>
                                    <p:set>
                                      <p:cBhvr>
                                        <p:cTn id="64" dur="1" fill="hold">
                                          <p:stCondLst>
                                            <p:cond delay="0"/>
                                          </p:stCondLst>
                                        </p:cTn>
                                        <p:tgtEl>
                                          <p:spTgt spid="3"/>
                                        </p:tgtEl>
                                        <p:attrNameLst>
                                          <p:attrName>style.visibility</p:attrName>
                                        </p:attrNameLst>
                                      </p:cBhvr>
                                      <p:to>
                                        <p:strVal val="visible"/>
                                      </p:to>
                                    </p:set>
                                    <p:animEffect transition="in" filter="wipe(up)">
                                      <p:cBhvr>
                                        <p:cTn id="65" dur="300"/>
                                        <p:tgtEl>
                                          <p:spTgt spid="3"/>
                                        </p:tgtEl>
                                      </p:cBhvr>
                                    </p:animEffect>
                                  </p:childTnLst>
                                </p:cTn>
                              </p:par>
                            </p:childTnLst>
                          </p:cTn>
                        </p:par>
                        <p:par>
                          <p:cTn id="66" fill="hold">
                            <p:stCondLst>
                              <p:cond delay="5649"/>
                            </p:stCondLst>
                            <p:childTnLst>
                              <p:par>
                                <p:cTn id="67" presetID="10" presetClass="entr" presetSubtype="0" fill="hold" grpId="0" nodeType="afterEffect">
                                  <p:stCondLst>
                                    <p:cond delay="0"/>
                                  </p:stCondLst>
                                  <p:childTnLst>
                                    <p:set>
                                      <p:cBhvr>
                                        <p:cTn id="68" dur="1" fill="hold">
                                          <p:stCondLst>
                                            <p:cond delay="0"/>
                                          </p:stCondLst>
                                        </p:cTn>
                                        <p:tgtEl>
                                          <p:spTgt spid="11"/>
                                        </p:tgtEl>
                                        <p:attrNameLst>
                                          <p:attrName>style.visibility</p:attrName>
                                        </p:attrNameLst>
                                      </p:cBhvr>
                                      <p:to>
                                        <p:strVal val="visible"/>
                                      </p:to>
                                    </p:set>
                                    <p:animEffect transition="in" filter="fade">
                                      <p:cBhvr>
                                        <p:cTn id="69" dur="500"/>
                                        <p:tgtEl>
                                          <p:spTgt spid="11"/>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3"/>
                                        </p:tgtEl>
                                        <p:attrNameLst>
                                          <p:attrName>style.visibility</p:attrName>
                                        </p:attrNameLst>
                                      </p:cBhvr>
                                      <p:to>
                                        <p:strVal val="visible"/>
                                      </p:to>
                                    </p:set>
                                    <p:animEffect transition="in" filter="fade">
                                      <p:cBhvr>
                                        <p:cTn id="72" dur="500"/>
                                        <p:tgtEl>
                                          <p:spTgt spid="23"/>
                                        </p:tgtEl>
                                      </p:cBhvr>
                                    </p:animEffect>
                                  </p:childTnLst>
                                </p:cTn>
                              </p:par>
                            </p:childTnLst>
                          </p:cTn>
                        </p:par>
                        <p:par>
                          <p:cTn id="73" fill="hold">
                            <p:stCondLst>
                              <p:cond delay="6149"/>
                            </p:stCondLst>
                            <p:childTnLst>
                              <p:par>
                                <p:cTn id="74" presetID="53" presetClass="entr" presetSubtype="528" fill="hold" grpId="0" nodeType="afterEffect">
                                  <p:stCondLst>
                                    <p:cond delay="0"/>
                                  </p:stCondLst>
                                  <p:childTnLst>
                                    <p:set>
                                      <p:cBhvr>
                                        <p:cTn id="75" dur="1" fill="hold">
                                          <p:stCondLst>
                                            <p:cond delay="0"/>
                                          </p:stCondLst>
                                        </p:cTn>
                                        <p:tgtEl>
                                          <p:spTgt spid="12"/>
                                        </p:tgtEl>
                                        <p:attrNameLst>
                                          <p:attrName>style.visibility</p:attrName>
                                        </p:attrNameLst>
                                      </p:cBhvr>
                                      <p:to>
                                        <p:strVal val="visible"/>
                                      </p:to>
                                    </p:set>
                                    <p:anim calcmode="lin" valueType="num">
                                      <p:cBhvr>
                                        <p:cTn id="76" dur="500" fill="hold"/>
                                        <p:tgtEl>
                                          <p:spTgt spid="12"/>
                                        </p:tgtEl>
                                        <p:attrNameLst>
                                          <p:attrName>ppt_w</p:attrName>
                                        </p:attrNameLst>
                                      </p:cBhvr>
                                      <p:tavLst>
                                        <p:tav tm="0">
                                          <p:val>
                                            <p:fltVal val="0"/>
                                          </p:val>
                                        </p:tav>
                                        <p:tav tm="100000">
                                          <p:val>
                                            <p:strVal val="#ppt_w"/>
                                          </p:val>
                                        </p:tav>
                                      </p:tavLst>
                                    </p:anim>
                                    <p:anim calcmode="lin" valueType="num">
                                      <p:cBhvr>
                                        <p:cTn id="77" dur="500" fill="hold"/>
                                        <p:tgtEl>
                                          <p:spTgt spid="12"/>
                                        </p:tgtEl>
                                        <p:attrNameLst>
                                          <p:attrName>ppt_h</p:attrName>
                                        </p:attrNameLst>
                                      </p:cBhvr>
                                      <p:tavLst>
                                        <p:tav tm="0">
                                          <p:val>
                                            <p:fltVal val="0"/>
                                          </p:val>
                                        </p:tav>
                                        <p:tav tm="100000">
                                          <p:val>
                                            <p:strVal val="#ppt_h"/>
                                          </p:val>
                                        </p:tav>
                                      </p:tavLst>
                                    </p:anim>
                                    <p:animEffect transition="in" filter="fade">
                                      <p:cBhvr>
                                        <p:cTn id="78" dur="500"/>
                                        <p:tgtEl>
                                          <p:spTgt spid="12"/>
                                        </p:tgtEl>
                                      </p:cBhvr>
                                    </p:animEffect>
                                    <p:anim calcmode="lin" valueType="num">
                                      <p:cBhvr>
                                        <p:cTn id="79" dur="500" fill="hold"/>
                                        <p:tgtEl>
                                          <p:spTgt spid="12"/>
                                        </p:tgtEl>
                                        <p:attrNameLst>
                                          <p:attrName>ppt_x</p:attrName>
                                        </p:attrNameLst>
                                      </p:cBhvr>
                                      <p:tavLst>
                                        <p:tav tm="0">
                                          <p:val>
                                            <p:fltVal val="0.5"/>
                                          </p:val>
                                        </p:tav>
                                        <p:tav tm="100000">
                                          <p:val>
                                            <p:strVal val="#ppt_x"/>
                                          </p:val>
                                        </p:tav>
                                      </p:tavLst>
                                    </p:anim>
                                    <p:anim calcmode="lin" valueType="num">
                                      <p:cBhvr>
                                        <p:cTn id="80" dur="500" fill="hold"/>
                                        <p:tgtEl>
                                          <p:spTgt spid="12"/>
                                        </p:tgtEl>
                                        <p:attrNameLst>
                                          <p:attrName>ppt_y</p:attrName>
                                        </p:attrNameLst>
                                      </p:cBhvr>
                                      <p:tavLst>
                                        <p:tav tm="0">
                                          <p:val>
                                            <p:fltVal val="0.5"/>
                                          </p:val>
                                        </p:tav>
                                        <p:tav tm="100000">
                                          <p:val>
                                            <p:strVal val="#ppt_y"/>
                                          </p:val>
                                        </p:tav>
                                      </p:tavLst>
                                    </p:anim>
                                  </p:childTnLst>
                                </p:cTn>
                              </p:par>
                              <p:par>
                                <p:cTn id="81" presetID="53" presetClass="entr" presetSubtype="528" fill="hold" grpId="0" nodeType="withEffect">
                                  <p:stCondLst>
                                    <p:cond delay="0"/>
                                  </p:stCondLst>
                                  <p:childTnLst>
                                    <p:set>
                                      <p:cBhvr>
                                        <p:cTn id="82" dur="1" fill="hold">
                                          <p:stCondLst>
                                            <p:cond delay="0"/>
                                          </p:stCondLst>
                                        </p:cTn>
                                        <p:tgtEl>
                                          <p:spTgt spid="16"/>
                                        </p:tgtEl>
                                        <p:attrNameLst>
                                          <p:attrName>style.visibility</p:attrName>
                                        </p:attrNameLst>
                                      </p:cBhvr>
                                      <p:to>
                                        <p:strVal val="visible"/>
                                      </p:to>
                                    </p:set>
                                    <p:anim calcmode="lin" valueType="num">
                                      <p:cBhvr>
                                        <p:cTn id="83" dur="500" fill="hold"/>
                                        <p:tgtEl>
                                          <p:spTgt spid="16"/>
                                        </p:tgtEl>
                                        <p:attrNameLst>
                                          <p:attrName>ppt_w</p:attrName>
                                        </p:attrNameLst>
                                      </p:cBhvr>
                                      <p:tavLst>
                                        <p:tav tm="0">
                                          <p:val>
                                            <p:fltVal val="0"/>
                                          </p:val>
                                        </p:tav>
                                        <p:tav tm="100000">
                                          <p:val>
                                            <p:strVal val="#ppt_w"/>
                                          </p:val>
                                        </p:tav>
                                      </p:tavLst>
                                    </p:anim>
                                    <p:anim calcmode="lin" valueType="num">
                                      <p:cBhvr>
                                        <p:cTn id="84" dur="500" fill="hold"/>
                                        <p:tgtEl>
                                          <p:spTgt spid="16"/>
                                        </p:tgtEl>
                                        <p:attrNameLst>
                                          <p:attrName>ppt_h</p:attrName>
                                        </p:attrNameLst>
                                      </p:cBhvr>
                                      <p:tavLst>
                                        <p:tav tm="0">
                                          <p:val>
                                            <p:fltVal val="0"/>
                                          </p:val>
                                        </p:tav>
                                        <p:tav tm="100000">
                                          <p:val>
                                            <p:strVal val="#ppt_h"/>
                                          </p:val>
                                        </p:tav>
                                      </p:tavLst>
                                    </p:anim>
                                    <p:animEffect transition="in" filter="fade">
                                      <p:cBhvr>
                                        <p:cTn id="85" dur="500"/>
                                        <p:tgtEl>
                                          <p:spTgt spid="16"/>
                                        </p:tgtEl>
                                      </p:cBhvr>
                                    </p:animEffect>
                                    <p:anim calcmode="lin" valueType="num">
                                      <p:cBhvr>
                                        <p:cTn id="86" dur="500" fill="hold"/>
                                        <p:tgtEl>
                                          <p:spTgt spid="16"/>
                                        </p:tgtEl>
                                        <p:attrNameLst>
                                          <p:attrName>ppt_x</p:attrName>
                                        </p:attrNameLst>
                                      </p:cBhvr>
                                      <p:tavLst>
                                        <p:tav tm="0">
                                          <p:val>
                                            <p:fltVal val="0.5"/>
                                          </p:val>
                                        </p:tav>
                                        <p:tav tm="100000">
                                          <p:val>
                                            <p:strVal val="#ppt_x"/>
                                          </p:val>
                                        </p:tav>
                                      </p:tavLst>
                                    </p:anim>
                                    <p:anim calcmode="lin" valueType="num">
                                      <p:cBhvr>
                                        <p:cTn id="87" dur="500" fill="hold"/>
                                        <p:tgtEl>
                                          <p:spTgt spid="16"/>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bldLvl="0" animBg="1"/>
      <p:bldP spid="4" grpId="0" bldLvl="0" animBg="1"/>
      <p:bldP spid="5" grpId="0" bldLvl="0" animBg="1"/>
      <p:bldP spid="6" grpId="0" bldLvl="0" animBg="1"/>
      <p:bldP spid="7" grpId="0" bldLvl="0" animBg="1"/>
      <p:bldP spid="8" grpId="0" bldLvl="0" animBg="1"/>
      <p:bldP spid="9" grpId="0" bldLvl="0" animBg="1"/>
      <p:bldP spid="10" grpId="0" bldLvl="0" animBg="1"/>
      <p:bldP spid="11" grpId="0" bldLvl="0" animBg="1"/>
      <p:bldP spid="12" grpId="0" bldLvl="0" animBg="1"/>
      <p:bldP spid="16" grpId="0"/>
      <p:bldP spid="17" grpId="0" build="p"/>
      <p:bldP spid="18" grpId="0"/>
      <p:bldP spid="19" grpId="0"/>
      <p:bldP spid="22" grpId="0"/>
      <p:bldP spid="23"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第三章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总体格局与结构</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307715"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3.1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国土空间开发保护格局</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305394" y="388634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3.2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控制线约束</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7" name="Picture 4" descr="http://static.ci123.com/uploadfiles/170607/1300414d1100g7764ddHH1_660.jpg"/>
          <p:cNvPicPr>
            <a:picLocks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0" y="0"/>
            <a:ext cx="9144000" cy="2952000"/>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3304124" y="423559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3.3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规划分区</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spd="slow" advTm="0">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Shape 373"/>
          <p:cNvSpPr/>
          <p:nvPr/>
        </p:nvSpPr>
        <p:spPr>
          <a:xfrm>
            <a:off x="1043608" y="843558"/>
            <a:ext cx="7056784" cy="969010"/>
          </a:xfrm>
          <a:prstGeom prst="rect">
            <a:avLst/>
          </a:prstGeom>
          <a:noFill/>
          <a:ln w="12700" cap="flat">
            <a:noFill/>
            <a:miter lim="400000"/>
          </a:ln>
          <a:effectLst/>
        </p:spPr>
        <p:txBody>
          <a:bodyPr wrap="square" lIns="0" tIns="0" rIns="0" bIns="0" numCol="1" anchor="t">
            <a:spAutoFit/>
          </a:bodyPr>
          <a:lstStyle>
            <a:lvl1pPr>
              <a:defRPr sz="2000">
                <a:solidFill>
                  <a:srgbClr val="828589"/>
                </a:solidFill>
                <a:latin typeface="STIXGeneral-Bold"/>
                <a:ea typeface="STIXGeneral-Bold"/>
                <a:cs typeface="STIXGeneral-Bold"/>
                <a:sym typeface="STIXGeneral-Bold"/>
              </a:defRPr>
            </a:lvl1pPr>
          </a:lstStyle>
          <a:p>
            <a:pPr algn="just">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rPr>
              <a:t>依据乌拉特前旗国土空间总体规划中对于小佘太镇定位，并以自然地理格局为基础，以“双评价”、“双评估”成果为依据，以协调空间与资源利用矛盾及冲突、防范风险为重点，以服务高质量发展、高品质生活和高效能治理为目的。</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58" name="Title 1"/>
          <p:cNvSpPr txBox="1"/>
          <p:nvPr/>
        </p:nvSpPr>
        <p:spPr>
          <a:xfrm>
            <a:off x="857885" y="200025"/>
            <a:ext cx="305181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3.1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国土空间开发保护格局</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8"/>
                                        </p:tgtEl>
                                        <p:attrNameLst>
                                          <p:attrName>style.visibility</p:attrName>
                                        </p:attrNameLst>
                                      </p:cBhvr>
                                      <p:to>
                                        <p:strVal val="visible"/>
                                      </p:to>
                                    </p:set>
                                    <p:anim calcmode="lin" valueType="num">
                                      <p:cBhvr>
                                        <p:cTn id="7" dur="500" fill="hold"/>
                                        <p:tgtEl>
                                          <p:spTgt spid="5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8"/>
                                        </p:tgtEl>
                                        <p:attrNameLst>
                                          <p:attrName>ppt_y</p:attrName>
                                        </p:attrNameLst>
                                      </p:cBhvr>
                                      <p:tavLst>
                                        <p:tav tm="0">
                                          <p:val>
                                            <p:strVal val="#ppt_y"/>
                                          </p:val>
                                        </p:tav>
                                        <p:tav tm="100000">
                                          <p:val>
                                            <p:strVal val="#ppt_y"/>
                                          </p:val>
                                        </p:tav>
                                      </p:tavLst>
                                    </p:anim>
                                    <p:anim calcmode="lin" valueType="num">
                                      <p:cBhvr>
                                        <p:cTn id="9" dur="500" fill="hold"/>
                                        <p:tgtEl>
                                          <p:spTgt spid="5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8"/>
                                        </p:tgtEl>
                                      </p:cBhvr>
                                    </p:animEffect>
                                  </p:childTnLst>
                                </p:cTn>
                              </p:par>
                            </p:childTnLst>
                          </p:cTn>
                        </p:par>
                        <p:par>
                          <p:cTn id="12" fill="hold">
                            <p:stCondLst>
                              <p:cond delay="1149"/>
                            </p:stCondLst>
                            <p:childTnLst>
                              <p:par>
                                <p:cTn id="13" presetID="10" presetClass="entr" presetSubtype="0" fill="hold" grpId="0" nodeType="after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fade">
                                      <p:cBhvr>
                                        <p:cTn id="1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bldLvl="0" animBg="1"/>
      <p:bldP spid="5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9" name="矩形 28"/>
          <p:cNvSpPr/>
          <p:nvPr/>
        </p:nvSpPr>
        <p:spPr>
          <a:xfrm>
            <a:off x="323950" y="915751"/>
            <a:ext cx="3515183" cy="3274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p>
            <a:pPr algn="ctr"/>
            <a:r>
              <a:rPr lang="zh-CN" altLang="en-US" sz="1400" dirty="0">
                <a:latin typeface="微软雅黑" panose="020B0503020204020204" pitchFamily="34" charset="-122"/>
                <a:ea typeface="微软雅黑" panose="020B0503020204020204" pitchFamily="34" charset="-122"/>
              </a:rPr>
              <a:t>永久基本农田控制线</a:t>
            </a:r>
            <a:endParaRPr lang="zh-CN" altLang="en-US" sz="1400" dirty="0">
              <a:latin typeface="微软雅黑" panose="020B0503020204020204" pitchFamily="34" charset="-122"/>
              <a:ea typeface="微软雅黑" panose="020B0503020204020204" pitchFamily="34" charset="-122"/>
            </a:endParaRPr>
          </a:p>
        </p:txBody>
      </p:sp>
      <p:sp>
        <p:nvSpPr>
          <p:cNvPr id="36" name="矩形 35"/>
          <p:cNvSpPr/>
          <p:nvPr/>
        </p:nvSpPr>
        <p:spPr>
          <a:xfrm>
            <a:off x="323950" y="2096755"/>
            <a:ext cx="3515183" cy="3274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p>
            <a:pPr algn="ctr"/>
            <a:r>
              <a:rPr lang="zh-CN" altLang="en-US" sz="1400">
                <a:latin typeface="微软雅黑" panose="020B0503020204020204" pitchFamily="34" charset="-122"/>
                <a:ea typeface="微软雅黑" panose="020B0503020204020204" pitchFamily="34" charset="-122"/>
              </a:rPr>
              <a:t>生态保护红线</a:t>
            </a:r>
            <a:endParaRPr lang="zh-CN" altLang="en-US" sz="1400">
              <a:latin typeface="微软雅黑" panose="020B0503020204020204" pitchFamily="34" charset="-122"/>
              <a:ea typeface="微软雅黑" panose="020B0503020204020204" pitchFamily="34" charset="-122"/>
            </a:endParaRPr>
          </a:p>
        </p:txBody>
      </p:sp>
      <p:sp>
        <p:nvSpPr>
          <p:cNvPr id="39" name="矩形 38"/>
          <p:cNvSpPr/>
          <p:nvPr/>
        </p:nvSpPr>
        <p:spPr>
          <a:xfrm>
            <a:off x="323950" y="3291018"/>
            <a:ext cx="3515183" cy="3274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p>
            <a:pPr algn="ctr"/>
            <a:r>
              <a:rPr lang="zh-CN" altLang="en-US" sz="1400">
                <a:latin typeface="微软雅黑" panose="020B0503020204020204" pitchFamily="34" charset="-122"/>
                <a:ea typeface="微软雅黑" panose="020B0503020204020204" pitchFamily="34" charset="-122"/>
              </a:rPr>
              <a:t>城镇开发边界</a:t>
            </a:r>
            <a:endParaRPr lang="zh-CN" altLang="en-US" sz="1400">
              <a:latin typeface="微软雅黑" panose="020B0503020204020204" pitchFamily="34" charset="-122"/>
              <a:ea typeface="微软雅黑" panose="020B0503020204020204" pitchFamily="34" charset="-122"/>
            </a:endParaRPr>
          </a:p>
        </p:txBody>
      </p:sp>
      <p:sp>
        <p:nvSpPr>
          <p:cNvPr id="27"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3.2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控制线约束</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 name="文本框 2"/>
          <p:cNvSpPr txBox="1"/>
          <p:nvPr/>
        </p:nvSpPr>
        <p:spPr>
          <a:xfrm>
            <a:off x="323850" y="1252855"/>
            <a:ext cx="3528060" cy="645160"/>
          </a:xfrm>
          <a:prstGeom prst="rect">
            <a:avLst/>
          </a:prstGeom>
          <a:noFill/>
        </p:spPr>
        <p:txBody>
          <a:bodyPr wrap="square" rtlCol="0" anchor="t">
            <a:spAutoFit/>
          </a:bodyPr>
          <a:p>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小佘太镇永久基本农田面积</a:t>
            </a: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sym typeface="+mn-ea"/>
              </a:rPr>
              <a:t>2579.20</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endParaRPr lang="zh-CN" altLang="en-US" sz="1200" dirty="0" smtClean="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4" name="文本框 3"/>
          <p:cNvSpPr txBox="1"/>
          <p:nvPr/>
        </p:nvSpPr>
        <p:spPr>
          <a:xfrm>
            <a:off x="323850" y="2499360"/>
            <a:ext cx="3530600" cy="368300"/>
          </a:xfrm>
          <a:prstGeom prst="rect">
            <a:avLst/>
          </a:prstGeom>
          <a:noFill/>
        </p:spPr>
        <p:txBody>
          <a:bodyPr wrap="square" rtlCol="0" anchor="t">
            <a:spAutoFit/>
          </a:bodyPr>
          <a:p>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总面积约为</a:t>
            </a:r>
            <a:r>
              <a:rPr 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0.50</a:t>
            </a:r>
            <a:r>
              <a:rPr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a:t>
            </a:r>
            <a:endParaRPr lang="en-US" sz="1200" dirty="0" smtClean="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5" name="文本框 4"/>
          <p:cNvSpPr txBox="1"/>
          <p:nvPr/>
        </p:nvSpPr>
        <p:spPr>
          <a:xfrm>
            <a:off x="323850" y="3618230"/>
            <a:ext cx="3528060" cy="645160"/>
          </a:xfrm>
          <a:prstGeom prst="rect">
            <a:avLst/>
          </a:prstGeom>
          <a:noFill/>
        </p:spPr>
        <p:txBody>
          <a:bodyPr wrap="square" rtlCol="0" anchor="t">
            <a:spAutoFit/>
          </a:bodyPr>
          <a:p>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小佘太镇城镇开发边界面积</a:t>
            </a: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sym typeface="+mn-ea"/>
              </a:rPr>
              <a:t>71.86</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endParaRPr lang="zh-CN" altLang="en-US" sz="1200" dirty="0" smtClean="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7" name="图片 6" descr="G:/整理成果2023.11.6/小佘太镇乡镇规划/图件 -2024.5.24/转图片/3国土空间控制线规划图.jpg3国土空间控制线规划图"/>
          <p:cNvPicPr>
            <a:picLocks noChangeAspect="1"/>
          </p:cNvPicPr>
          <p:nvPr/>
        </p:nvPicPr>
        <p:blipFill>
          <a:blip r:embed="rId1"/>
          <a:srcRect t="7" b="7"/>
          <a:stretch>
            <a:fillRect/>
          </a:stretch>
        </p:blipFill>
        <p:spPr>
          <a:xfrm>
            <a:off x="4211955" y="628015"/>
            <a:ext cx="4442460" cy="4442460"/>
          </a:xfrm>
          <a:prstGeom prst="rect">
            <a:avLst/>
          </a:prstGeom>
        </p:spPr>
      </p:pic>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arn(outVertical)">
                                      <p:cBhvr>
                                        <p:cTn id="7" dur="500"/>
                                        <p:tgtEl>
                                          <p:spTgt spid="29"/>
                                        </p:tgtEl>
                                      </p:cBhvr>
                                    </p:animEffect>
                                  </p:childTnLst>
                                </p:cTn>
                              </p:par>
                            </p:childTnLst>
                          </p:cTn>
                        </p:par>
                        <p:par>
                          <p:cTn id="8" fill="hold">
                            <p:stCondLst>
                              <p:cond delay="500"/>
                            </p:stCondLst>
                            <p:childTnLst>
                              <p:par>
                                <p:cTn id="9" presetID="16" presetClass="entr" presetSubtype="37"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barn(outVertical)">
                                      <p:cBhvr>
                                        <p:cTn id="11" dur="500"/>
                                        <p:tgtEl>
                                          <p:spTgt spid="36"/>
                                        </p:tgtEl>
                                      </p:cBhvr>
                                    </p:animEffect>
                                  </p:childTnLst>
                                </p:cTn>
                              </p:par>
                            </p:childTnLst>
                          </p:cTn>
                        </p:par>
                        <p:par>
                          <p:cTn id="12" fill="hold">
                            <p:stCondLst>
                              <p:cond delay="1000"/>
                            </p:stCondLst>
                            <p:childTnLst>
                              <p:par>
                                <p:cTn id="13" presetID="16" presetClass="entr" presetSubtype="37" fill="hold" grpId="0"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barn(outVertical)">
                                      <p:cBhvr>
                                        <p:cTn id="15" dur="500"/>
                                        <p:tgtEl>
                                          <p:spTgt spid="39"/>
                                        </p:tgtEl>
                                      </p:cBhvr>
                                    </p:animEffect>
                                  </p:childTnLst>
                                </p:cTn>
                              </p:par>
                            </p:childTnLst>
                          </p:cTn>
                        </p:par>
                        <p:par>
                          <p:cTn id="16" fill="hold">
                            <p:stCondLst>
                              <p:cond delay="1500"/>
                            </p:stCondLst>
                            <p:childTnLst>
                              <p:par>
                                <p:cTn id="17" presetID="41" presetClass="entr" presetSubtype="0" fill="hold" grpId="0" nodeType="afterEffect">
                                  <p:stCondLst>
                                    <p:cond delay="0"/>
                                  </p:stCondLst>
                                  <p:iterate type="lt">
                                    <p:tmPct val="10000"/>
                                  </p:iterate>
                                  <p:childTnLst>
                                    <p:set>
                                      <p:cBhvr>
                                        <p:cTn id="18" dur="1" fill="hold">
                                          <p:stCondLst>
                                            <p:cond delay="0"/>
                                          </p:stCondLst>
                                        </p:cTn>
                                        <p:tgtEl>
                                          <p:spTgt spid="27"/>
                                        </p:tgtEl>
                                        <p:attrNameLst>
                                          <p:attrName>style.visibility</p:attrName>
                                        </p:attrNameLst>
                                      </p:cBhvr>
                                      <p:to>
                                        <p:strVal val="visible"/>
                                      </p:to>
                                    </p:set>
                                    <p:anim calcmode="lin" valueType="num">
                                      <p:cBhvr>
                                        <p:cTn id="19"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20" dur="500" fill="hold"/>
                                        <p:tgtEl>
                                          <p:spTgt spid="27"/>
                                        </p:tgtEl>
                                        <p:attrNameLst>
                                          <p:attrName>ppt_y</p:attrName>
                                        </p:attrNameLst>
                                      </p:cBhvr>
                                      <p:tavLst>
                                        <p:tav tm="0">
                                          <p:val>
                                            <p:strVal val="#ppt_y"/>
                                          </p:val>
                                        </p:tav>
                                        <p:tav tm="100000">
                                          <p:val>
                                            <p:strVal val="#ppt_y"/>
                                          </p:val>
                                        </p:tav>
                                      </p:tavLst>
                                    </p:anim>
                                    <p:anim calcmode="lin" valueType="num">
                                      <p:cBhvr>
                                        <p:cTn id="21"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22"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23" dur="500" tmFilter="0,0; .5, 1; 1, 1"/>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bldLvl="0" animBg="1"/>
      <p:bldP spid="36" grpId="0" bldLvl="0" animBg="1"/>
      <p:bldP spid="39" grpId="0" bldLvl="0" animBg="1"/>
      <p:bldP spid="2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3.3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规划分区</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7" name="圆角矩形 26"/>
          <p:cNvSpPr/>
          <p:nvPr/>
        </p:nvSpPr>
        <p:spPr>
          <a:xfrm>
            <a:off x="899160" y="1248162"/>
            <a:ext cx="7345680" cy="1395596"/>
          </a:xfrm>
          <a:prstGeom prst="roundRect">
            <a:avLst>
              <a:gd name="adj" fmla="val 0"/>
            </a:avLst>
          </a:prstGeom>
          <a:no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TextBox 38"/>
          <p:cNvSpPr txBox="1"/>
          <p:nvPr/>
        </p:nvSpPr>
        <p:spPr>
          <a:xfrm>
            <a:off x="1196625" y="1491630"/>
            <a:ext cx="6750750" cy="884555"/>
          </a:xfrm>
          <a:prstGeom prst="rect">
            <a:avLst/>
          </a:prstGeom>
          <a:noFill/>
        </p:spPr>
        <p:txBody>
          <a:bodyPr wrap="square" lIns="0" tIns="0" rIns="0" bIns="0" rtlCol="0">
            <a:spAutoFit/>
          </a:bodyPr>
          <a:lstStyle/>
          <a:p>
            <a:pPr algn="just">
              <a:lnSpc>
                <a:spcPct val="120000"/>
              </a:lnSpc>
            </a:pPr>
            <a:r>
              <a:rPr sz="1600" dirty="0">
                <a:solidFill>
                  <a:schemeClr val="tx1">
                    <a:lumMod val="75000"/>
                    <a:lumOff val="25000"/>
                  </a:schemeClr>
                </a:solidFill>
                <a:latin typeface="微软雅黑" panose="020B0503020204020204" pitchFamily="34" charset="-122"/>
                <a:ea typeface="微软雅黑" panose="020B0503020204020204" pitchFamily="34" charset="-122"/>
              </a:rPr>
              <a:t>结合三条控制线划定，从保护与保留、开发与利用两大类型确定全域国土空间功能导向和主要用途方向。从城镇空间、农业空间、生态空间三大功能分区基础上划分六个一级用途分区</a:t>
            </a:r>
            <a:r>
              <a:rPr lang="zh-CN" sz="1600" dirty="0">
                <a:solidFill>
                  <a:schemeClr val="tx1">
                    <a:lumMod val="75000"/>
                    <a:lumOff val="25000"/>
                  </a:schemeClr>
                </a:solidFill>
                <a:latin typeface="微软雅黑" panose="020B0503020204020204" pitchFamily="34" charset="-122"/>
                <a:ea typeface="微软雅黑" panose="020B0503020204020204" pitchFamily="34" charset="-122"/>
              </a:rPr>
              <a:t>。</a:t>
            </a:r>
            <a:endParaRPr lang="zh-CN" sz="16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40" name="矩形 93"/>
          <p:cNvSpPr/>
          <p:nvPr/>
        </p:nvSpPr>
        <p:spPr>
          <a:xfrm>
            <a:off x="861492" y="1203598"/>
            <a:ext cx="288032" cy="288032"/>
          </a:xfrm>
          <a:custGeom>
            <a:avLst/>
            <a:gdLst/>
            <a:ahLst/>
            <a:cxnLst/>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矩形 93"/>
          <p:cNvSpPr/>
          <p:nvPr/>
        </p:nvSpPr>
        <p:spPr>
          <a:xfrm rot="10800000">
            <a:off x="7996471" y="2400102"/>
            <a:ext cx="288032" cy="288032"/>
          </a:xfrm>
          <a:custGeom>
            <a:avLst/>
            <a:gdLst/>
            <a:ahLst/>
            <a:cxnLst/>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p:nvGrpSpPr>
        <p:grpSpPr>
          <a:xfrm>
            <a:off x="980440" y="2999740"/>
            <a:ext cx="7317708" cy="979805"/>
            <a:chOff x="1544" y="4724"/>
            <a:chExt cx="12127" cy="1622"/>
          </a:xfrm>
        </p:grpSpPr>
        <p:sp>
          <p:nvSpPr>
            <p:cNvPr id="42" name="Freeform 5"/>
            <p:cNvSpPr/>
            <p:nvPr/>
          </p:nvSpPr>
          <p:spPr bwMode="auto">
            <a:xfrm>
              <a:off x="3593" y="4730"/>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43" name="TextBox 42"/>
            <p:cNvSpPr txBox="1"/>
            <p:nvPr/>
          </p:nvSpPr>
          <p:spPr>
            <a:xfrm>
              <a:off x="3893" y="5197"/>
              <a:ext cx="1246"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生态</a:t>
              </a:r>
              <a:endParaRPr lang="zh-CN" altLang="en-US" sz="1500" b="1" dirty="0"/>
            </a:p>
            <a:p>
              <a:pPr algn="ctr"/>
              <a:r>
                <a:rPr lang="zh-CN" altLang="en-US" sz="1500" b="1" dirty="0"/>
                <a:t>控制区</a:t>
              </a:r>
              <a:endParaRPr lang="zh-CN" altLang="en-US" sz="1500" b="1" dirty="0"/>
            </a:p>
          </p:txBody>
        </p:sp>
        <p:sp>
          <p:nvSpPr>
            <p:cNvPr id="44" name="Freeform 5"/>
            <p:cNvSpPr/>
            <p:nvPr/>
          </p:nvSpPr>
          <p:spPr bwMode="auto">
            <a:xfrm>
              <a:off x="1544" y="4730"/>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45" name="Freeform 5"/>
            <p:cNvSpPr/>
            <p:nvPr/>
          </p:nvSpPr>
          <p:spPr bwMode="auto">
            <a:xfrm>
              <a:off x="5643" y="4730"/>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46" name="Freeform 5"/>
            <p:cNvSpPr/>
            <p:nvPr/>
          </p:nvSpPr>
          <p:spPr bwMode="auto">
            <a:xfrm>
              <a:off x="7692" y="4730"/>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47" name="TextBox 46"/>
            <p:cNvSpPr txBox="1"/>
            <p:nvPr/>
          </p:nvSpPr>
          <p:spPr>
            <a:xfrm>
              <a:off x="1865" y="5197"/>
              <a:ext cx="1246"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生态</a:t>
              </a:r>
              <a:endParaRPr lang="zh-CN" altLang="en-US" sz="1500" b="1" dirty="0"/>
            </a:p>
            <a:p>
              <a:pPr algn="ctr"/>
              <a:r>
                <a:rPr lang="zh-CN" altLang="en-US" sz="1500" b="1" dirty="0"/>
                <a:t>保护区</a:t>
              </a:r>
              <a:endParaRPr lang="zh-CN" altLang="en-US" sz="1500" b="1" dirty="0"/>
            </a:p>
          </p:txBody>
        </p:sp>
        <p:sp>
          <p:nvSpPr>
            <p:cNvPr id="48" name="TextBox 47"/>
            <p:cNvSpPr txBox="1"/>
            <p:nvPr/>
          </p:nvSpPr>
          <p:spPr>
            <a:xfrm>
              <a:off x="5963" y="5197"/>
              <a:ext cx="1246"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农田</a:t>
              </a:r>
              <a:endParaRPr lang="zh-CN" altLang="en-US" sz="1500" b="1" dirty="0"/>
            </a:p>
            <a:p>
              <a:pPr algn="ctr"/>
              <a:r>
                <a:rPr lang="zh-CN" altLang="en-US" sz="1500" b="1" dirty="0"/>
                <a:t>保护区</a:t>
              </a:r>
              <a:endParaRPr lang="zh-CN" altLang="en-US" sz="1500" b="1" dirty="0"/>
            </a:p>
          </p:txBody>
        </p:sp>
        <p:sp>
          <p:nvSpPr>
            <p:cNvPr id="49" name="TextBox 48"/>
            <p:cNvSpPr txBox="1"/>
            <p:nvPr/>
          </p:nvSpPr>
          <p:spPr>
            <a:xfrm>
              <a:off x="8013" y="5197"/>
              <a:ext cx="1246"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乡村</a:t>
              </a:r>
              <a:endParaRPr lang="zh-CN" altLang="en-US" sz="1500" b="1" dirty="0"/>
            </a:p>
            <a:p>
              <a:pPr algn="ctr"/>
              <a:r>
                <a:rPr lang="zh-CN" altLang="en-US" sz="1500" b="1" dirty="0"/>
                <a:t>发展区</a:t>
              </a:r>
              <a:endParaRPr lang="zh-CN" altLang="en-US" sz="1500" b="1" dirty="0"/>
            </a:p>
          </p:txBody>
        </p:sp>
        <p:sp>
          <p:nvSpPr>
            <p:cNvPr id="3" name="Freeform 5"/>
            <p:cNvSpPr/>
            <p:nvPr/>
          </p:nvSpPr>
          <p:spPr bwMode="auto">
            <a:xfrm>
              <a:off x="9735" y="4724"/>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4" name="Freeform 5"/>
            <p:cNvSpPr/>
            <p:nvPr/>
          </p:nvSpPr>
          <p:spPr bwMode="auto">
            <a:xfrm>
              <a:off x="11784" y="4724"/>
              <a:ext cx="1887" cy="1616"/>
            </a:xfrm>
            <a:custGeom>
              <a:avLst/>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91440" tIns="45720" rIns="91440" bIns="45720" numCol="1" anchor="t" anchorCtr="0" compatLnSpc="1"/>
            <a:lstStyle/>
            <a:p>
              <a:endParaRPr lang="zh-CN" altLang="en-US" sz="1500">
                <a:solidFill>
                  <a:schemeClr val="bg1"/>
                </a:solidFill>
              </a:endParaRPr>
            </a:p>
          </p:txBody>
        </p:sp>
        <p:sp>
          <p:nvSpPr>
            <p:cNvPr id="5" name="TextBox 47"/>
            <p:cNvSpPr txBox="1"/>
            <p:nvPr/>
          </p:nvSpPr>
          <p:spPr>
            <a:xfrm>
              <a:off x="10055" y="5191"/>
              <a:ext cx="1246"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城镇</a:t>
              </a:r>
              <a:endParaRPr lang="zh-CN" altLang="en-US" sz="1500" b="1" dirty="0"/>
            </a:p>
            <a:p>
              <a:pPr algn="ctr"/>
              <a:r>
                <a:rPr lang="zh-CN" altLang="en-US" sz="1500" b="1" dirty="0"/>
                <a:t>发展区</a:t>
              </a:r>
              <a:endParaRPr lang="zh-CN" altLang="en-US" sz="1500" b="1" dirty="0"/>
            </a:p>
          </p:txBody>
        </p:sp>
        <p:sp>
          <p:nvSpPr>
            <p:cNvPr id="6" name="TextBox 48"/>
            <p:cNvSpPr txBox="1"/>
            <p:nvPr/>
          </p:nvSpPr>
          <p:spPr>
            <a:xfrm>
              <a:off x="12028" y="5191"/>
              <a:ext cx="1368" cy="764"/>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1500" b="1" dirty="0"/>
                <a:t>能源资源发展区</a:t>
              </a:r>
              <a:endParaRPr lang="zh-CN" altLang="en-US" sz="1500" b="1" dirty="0"/>
            </a:p>
          </p:txBody>
        </p:sp>
      </p:gr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p:stCondLst>
                              <p:cond delay="850"/>
                            </p:stCondLst>
                            <p:childTnLst>
                              <p:par>
                                <p:cTn id="13" presetID="53" presetClass="entr" presetSubtype="528" fill="hold" grpId="0" nodeType="afterEffect">
                                  <p:stCondLst>
                                    <p:cond delay="0"/>
                                  </p:stCondLst>
                                  <p:childTnLst>
                                    <p:set>
                                      <p:cBhvr>
                                        <p:cTn id="14" dur="1" fill="hold">
                                          <p:stCondLst>
                                            <p:cond delay="0"/>
                                          </p:stCondLst>
                                        </p:cTn>
                                        <p:tgtEl>
                                          <p:spTgt spid="40"/>
                                        </p:tgtEl>
                                        <p:attrNameLst>
                                          <p:attrName>style.visibility</p:attrName>
                                        </p:attrNameLst>
                                      </p:cBhvr>
                                      <p:to>
                                        <p:strVal val="visible"/>
                                      </p:to>
                                    </p:set>
                                    <p:anim calcmode="lin" valueType="num">
                                      <p:cBhvr>
                                        <p:cTn id="15" dur="500" fill="hold"/>
                                        <p:tgtEl>
                                          <p:spTgt spid="40"/>
                                        </p:tgtEl>
                                        <p:attrNameLst>
                                          <p:attrName>ppt_w</p:attrName>
                                        </p:attrNameLst>
                                      </p:cBhvr>
                                      <p:tavLst>
                                        <p:tav tm="0">
                                          <p:val>
                                            <p:fltVal val="0"/>
                                          </p:val>
                                        </p:tav>
                                        <p:tav tm="100000">
                                          <p:val>
                                            <p:strVal val="#ppt_w"/>
                                          </p:val>
                                        </p:tav>
                                      </p:tavLst>
                                    </p:anim>
                                    <p:anim calcmode="lin" valueType="num">
                                      <p:cBhvr>
                                        <p:cTn id="16" dur="500" fill="hold"/>
                                        <p:tgtEl>
                                          <p:spTgt spid="40"/>
                                        </p:tgtEl>
                                        <p:attrNameLst>
                                          <p:attrName>ppt_h</p:attrName>
                                        </p:attrNameLst>
                                      </p:cBhvr>
                                      <p:tavLst>
                                        <p:tav tm="0">
                                          <p:val>
                                            <p:fltVal val="0"/>
                                          </p:val>
                                        </p:tav>
                                        <p:tav tm="100000">
                                          <p:val>
                                            <p:strVal val="#ppt_h"/>
                                          </p:val>
                                        </p:tav>
                                      </p:tavLst>
                                    </p:anim>
                                    <p:animEffect transition="in" filter="fade">
                                      <p:cBhvr>
                                        <p:cTn id="17" dur="500"/>
                                        <p:tgtEl>
                                          <p:spTgt spid="40"/>
                                        </p:tgtEl>
                                      </p:cBhvr>
                                    </p:animEffect>
                                    <p:anim calcmode="lin" valueType="num">
                                      <p:cBhvr>
                                        <p:cTn id="18" dur="500" fill="hold"/>
                                        <p:tgtEl>
                                          <p:spTgt spid="40"/>
                                        </p:tgtEl>
                                        <p:attrNameLst>
                                          <p:attrName>ppt_x</p:attrName>
                                        </p:attrNameLst>
                                      </p:cBhvr>
                                      <p:tavLst>
                                        <p:tav tm="0">
                                          <p:val>
                                            <p:fltVal val="0.5"/>
                                          </p:val>
                                        </p:tav>
                                        <p:tav tm="100000">
                                          <p:val>
                                            <p:strVal val="#ppt_x"/>
                                          </p:val>
                                        </p:tav>
                                      </p:tavLst>
                                    </p:anim>
                                    <p:anim calcmode="lin" valueType="num">
                                      <p:cBhvr>
                                        <p:cTn id="19" dur="500" fill="hold"/>
                                        <p:tgtEl>
                                          <p:spTgt spid="40"/>
                                        </p:tgtEl>
                                        <p:attrNameLst>
                                          <p:attrName>ppt_y</p:attrName>
                                        </p:attrNameLst>
                                      </p:cBhvr>
                                      <p:tavLst>
                                        <p:tav tm="0">
                                          <p:val>
                                            <p:fltVal val="0.5"/>
                                          </p:val>
                                        </p:tav>
                                        <p:tav tm="100000">
                                          <p:val>
                                            <p:strVal val="#ppt_y"/>
                                          </p:val>
                                        </p:tav>
                                      </p:tavLst>
                                    </p:anim>
                                  </p:childTnLst>
                                </p:cTn>
                              </p:par>
                              <p:par>
                                <p:cTn id="20" presetID="53" presetClass="entr" presetSubtype="528"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 calcmode="lin" valueType="num">
                                      <p:cBhvr>
                                        <p:cTn id="22" dur="500" fill="hold"/>
                                        <p:tgtEl>
                                          <p:spTgt spid="41"/>
                                        </p:tgtEl>
                                        <p:attrNameLst>
                                          <p:attrName>ppt_w</p:attrName>
                                        </p:attrNameLst>
                                      </p:cBhvr>
                                      <p:tavLst>
                                        <p:tav tm="0">
                                          <p:val>
                                            <p:fltVal val="0"/>
                                          </p:val>
                                        </p:tav>
                                        <p:tav tm="100000">
                                          <p:val>
                                            <p:strVal val="#ppt_w"/>
                                          </p:val>
                                        </p:tav>
                                      </p:tavLst>
                                    </p:anim>
                                    <p:anim calcmode="lin" valueType="num">
                                      <p:cBhvr>
                                        <p:cTn id="23" dur="500" fill="hold"/>
                                        <p:tgtEl>
                                          <p:spTgt spid="41"/>
                                        </p:tgtEl>
                                        <p:attrNameLst>
                                          <p:attrName>ppt_h</p:attrName>
                                        </p:attrNameLst>
                                      </p:cBhvr>
                                      <p:tavLst>
                                        <p:tav tm="0">
                                          <p:val>
                                            <p:fltVal val="0"/>
                                          </p:val>
                                        </p:tav>
                                        <p:tav tm="100000">
                                          <p:val>
                                            <p:strVal val="#ppt_h"/>
                                          </p:val>
                                        </p:tav>
                                      </p:tavLst>
                                    </p:anim>
                                    <p:animEffect transition="in" filter="fade">
                                      <p:cBhvr>
                                        <p:cTn id="24" dur="500"/>
                                        <p:tgtEl>
                                          <p:spTgt spid="41"/>
                                        </p:tgtEl>
                                      </p:cBhvr>
                                    </p:animEffect>
                                    <p:anim calcmode="lin" valueType="num">
                                      <p:cBhvr>
                                        <p:cTn id="25" dur="500" fill="hold"/>
                                        <p:tgtEl>
                                          <p:spTgt spid="41"/>
                                        </p:tgtEl>
                                        <p:attrNameLst>
                                          <p:attrName>ppt_x</p:attrName>
                                        </p:attrNameLst>
                                      </p:cBhvr>
                                      <p:tavLst>
                                        <p:tav tm="0">
                                          <p:val>
                                            <p:fltVal val="0.5"/>
                                          </p:val>
                                        </p:tav>
                                        <p:tav tm="100000">
                                          <p:val>
                                            <p:strVal val="#ppt_x"/>
                                          </p:val>
                                        </p:tav>
                                      </p:tavLst>
                                    </p:anim>
                                    <p:anim calcmode="lin" valueType="num">
                                      <p:cBhvr>
                                        <p:cTn id="26" dur="500" fill="hold"/>
                                        <p:tgtEl>
                                          <p:spTgt spid="41"/>
                                        </p:tgtEl>
                                        <p:attrNameLst>
                                          <p:attrName>ppt_y</p:attrName>
                                        </p:attrNameLst>
                                      </p:cBhvr>
                                      <p:tavLst>
                                        <p:tav tm="0">
                                          <p:val>
                                            <p:fltVal val="0.5"/>
                                          </p:val>
                                        </p:tav>
                                        <p:tav tm="100000">
                                          <p:val>
                                            <p:strVal val="#ppt_y"/>
                                          </p:val>
                                        </p:tav>
                                      </p:tavLst>
                                    </p:anim>
                                  </p:childTnLst>
                                </p:cTn>
                              </p:par>
                            </p:childTnLst>
                          </p:cTn>
                        </p:par>
                        <p:par>
                          <p:cTn id="27" fill="hold">
                            <p:stCondLst>
                              <p:cond delay="1350"/>
                            </p:stCondLst>
                            <p:childTnLst>
                              <p:par>
                                <p:cTn id="28" presetID="22" presetClass="entr" presetSubtype="1" fill="hold" grpId="0" nodeType="after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childTnLst>
                          </p:cTn>
                        </p:par>
                        <p:par>
                          <p:cTn id="31" fill="hold">
                            <p:stCondLst>
                              <p:cond delay="1850"/>
                            </p:stCondLst>
                            <p:childTnLst>
                              <p:par>
                                <p:cTn id="32" presetID="22" presetClass="entr" presetSubtype="1" fill="hold" grpId="0" nodeType="after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up)">
                                      <p:cBhvr>
                                        <p:cTn id="3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bldLvl="0" animBg="1"/>
      <p:bldP spid="39" grpId="0"/>
      <p:bldP spid="40" grpId="0" bldLvl="0" animBg="1"/>
      <p:bldP spid="41" grpId="0" bldLvl="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3.3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规划分区</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3" name="图片 2" descr="G:/整理成果2023.11.6/小佘太镇乡镇规划/图件 -2024.5.24/转图片/16国土空间规划分区图.jpg16国土空间规划分区图"/>
          <p:cNvPicPr>
            <a:picLocks noChangeAspect="1"/>
          </p:cNvPicPr>
          <p:nvPr/>
        </p:nvPicPr>
        <p:blipFill>
          <a:blip r:embed="rId1"/>
          <a:srcRect t="8" b="8"/>
          <a:stretch>
            <a:fillRect/>
          </a:stretch>
        </p:blipFill>
        <p:spPr>
          <a:xfrm>
            <a:off x="4427855" y="674370"/>
            <a:ext cx="4179570" cy="4179570"/>
          </a:xfrm>
          <a:prstGeom prst="rect">
            <a:avLst/>
          </a:prstGeom>
        </p:spPr>
      </p:pic>
      <p:graphicFrame>
        <p:nvGraphicFramePr>
          <p:cNvPr id="2" name="表格 1"/>
          <p:cNvGraphicFramePr/>
          <p:nvPr>
            <p:custDataLst>
              <p:tags r:id="rId2"/>
            </p:custDataLst>
          </p:nvPr>
        </p:nvGraphicFramePr>
        <p:xfrm>
          <a:off x="440690" y="1059815"/>
          <a:ext cx="3987165" cy="3525520"/>
        </p:xfrm>
        <a:graphic>
          <a:graphicData uri="http://schemas.openxmlformats.org/drawingml/2006/table">
            <a:tbl>
              <a:tblPr/>
              <a:tblGrid>
                <a:gridCol w="1248410"/>
                <a:gridCol w="949325"/>
                <a:gridCol w="1122045"/>
                <a:gridCol w="667385"/>
              </a:tblGrid>
              <a:tr h="363220">
                <a:tc>
                  <a:txBody>
                    <a:bodyPr/>
                    <a:p>
                      <a:pPr indent="0" algn="ctr">
                        <a:buNone/>
                      </a:pPr>
                      <a:r>
                        <a:rPr lang="zh-CN" sz="1000" b="0">
                          <a:solidFill>
                            <a:srgbClr val="000000"/>
                          </a:solidFill>
                          <a:latin typeface="Arial" panose="020B0604020202020204" pitchFamily="34" charset="0"/>
                          <a:ea typeface="宋体" panose="02010600030101010101" pitchFamily="2" charset="-122"/>
                        </a:rPr>
                        <a:t>一级区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二级区</a:t>
                      </a:r>
                      <a:endParaRPr lang="zh-CN" sz="1000" b="0">
                        <a:solidFill>
                          <a:srgbClr val="000000"/>
                        </a:solidFill>
                        <a:latin typeface="Arial" panose="020B0604020202020204" pitchFamily="34" charset="0"/>
                        <a:ea typeface="宋体" panose="02010600030101010101" pitchFamily="2" charset="-122"/>
                      </a:endParaRPr>
                    </a:p>
                    <a:p>
                      <a:pPr indent="0" algn="ctr">
                        <a:buNone/>
                      </a:pP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面积</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a:txBody>
                    <a:bodyPr/>
                    <a:p>
                      <a:pPr indent="0" algn="ctr">
                        <a:buNone/>
                      </a:pPr>
                      <a:r>
                        <a:rPr lang="zh-CN" sz="1000" b="0">
                          <a:solidFill>
                            <a:srgbClr val="000000"/>
                          </a:solidFill>
                          <a:latin typeface="Arial" panose="020B0604020202020204" pitchFamily="34" charset="0"/>
                          <a:ea typeface="宋体" panose="02010600030101010101" pitchFamily="2" charset="-122"/>
                        </a:rPr>
                        <a:t>生态保护区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自然保护地以外生态保护红线区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0.50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a:txBody>
                    <a:bodyPr/>
                    <a:p>
                      <a:pPr indent="0" algn="ctr">
                        <a:buNone/>
                      </a:pPr>
                      <a:r>
                        <a:rPr lang="zh-CN" sz="1000" b="0">
                          <a:solidFill>
                            <a:srgbClr val="000000"/>
                          </a:solidFill>
                          <a:latin typeface="Arial" panose="020B0604020202020204" pitchFamily="34" charset="0"/>
                          <a:ea typeface="宋体" panose="02010600030101010101" pitchFamily="2" charset="-122"/>
                        </a:rPr>
                        <a:t>生态控制区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生态保留区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324.62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a:txBody>
                    <a:bodyPr/>
                    <a:p>
                      <a:pPr indent="0" algn="ctr">
                        <a:buNone/>
                      </a:pPr>
                      <a:r>
                        <a:rPr lang="zh-CN" sz="1000" b="0">
                          <a:solidFill>
                            <a:srgbClr val="000000"/>
                          </a:solidFill>
                          <a:latin typeface="Arial" panose="020B0604020202020204" pitchFamily="34" charset="0"/>
                          <a:ea typeface="宋体" panose="02010600030101010101" pitchFamily="2" charset="-122"/>
                        </a:rPr>
                        <a:t>农田保护区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永久基本农田保护区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2572.48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rowSpan="4">
                  <a:txBody>
                    <a:bodyPr/>
                    <a:p>
                      <a:pPr indent="0" algn="ctr">
                        <a:buNone/>
                      </a:pPr>
                      <a:r>
                        <a:rPr lang="zh-CN" sz="1000" b="0">
                          <a:solidFill>
                            <a:srgbClr val="000000"/>
                          </a:solidFill>
                          <a:latin typeface="Arial" panose="020B0604020202020204" pitchFamily="34" charset="0"/>
                          <a:ea typeface="宋体" panose="02010600030101010101" pitchFamily="2" charset="-122"/>
                        </a:rPr>
                        <a:t>乡村发展区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村庄建设区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725.60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林业发展区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6864.70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牧业发展区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47985.93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一般农业区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8524.83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rowSpan="7">
                  <a:txBody>
                    <a:bodyPr/>
                    <a:p>
                      <a:pPr indent="0" algn="ctr">
                        <a:buNone/>
                      </a:pP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6">
                  <a:txBody>
                    <a:bodyPr/>
                    <a:p>
                      <a:pPr indent="0" algn="ctr">
                        <a:buNone/>
                      </a:pPr>
                      <a:r>
                        <a:rPr lang="zh-CN" sz="1000" b="0">
                          <a:solidFill>
                            <a:srgbClr val="000000"/>
                          </a:solidFill>
                          <a:latin typeface="Arial" panose="020B0604020202020204" pitchFamily="34" charset="0"/>
                          <a:ea typeface="宋体" panose="02010600030101010101" pitchFamily="2" charset="-122"/>
                        </a:rPr>
                        <a:t>城镇集中建设区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居住生活区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64.46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绿地休闲区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1.75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商业商务区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1.04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物流仓储区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0.33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战略预留区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4.03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a:p>
                      <a:pPr indent="0" algn="ctr">
                        <a:buNone/>
                      </a:pPr>
                      <a:r>
                        <a:rPr lang="zh-CN" sz="1000" b="0">
                          <a:solidFill>
                            <a:srgbClr val="000000"/>
                          </a:solidFill>
                          <a:latin typeface="Arial" panose="020B0604020202020204" pitchFamily="34" charset="0"/>
                          <a:ea typeface="宋体" panose="02010600030101010101" pitchFamily="2" charset="-122"/>
                        </a:rPr>
                        <a:t>综合服务区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宋体" panose="02010600030101010101" pitchFamily="2" charset="-122"/>
                        </a:rPr>
                        <a:t>0.24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vMerge="1">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城镇弹性发展区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5.44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10820">
                <a:tc>
                  <a:txBody>
                    <a:bodyPr/>
                    <a:p>
                      <a:pPr indent="0" algn="ctr">
                        <a:buNone/>
                      </a:pPr>
                      <a:r>
                        <a:rPr lang="zh-CN" sz="1000" b="0">
                          <a:solidFill>
                            <a:srgbClr val="000000"/>
                          </a:solidFill>
                          <a:latin typeface="Arial" panose="020B0604020202020204" pitchFamily="34" charset="0"/>
                          <a:ea typeface="宋体" panose="02010600030101010101" pitchFamily="2" charset="-122"/>
                        </a:rPr>
                        <a:t>矿产能源发展区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a:p>
                      <a:pPr indent="0" algn="ctr">
                        <a:buNone/>
                      </a:pPr>
                      <a:r>
                        <a:rPr lang="zh-CN" sz="1000" b="0">
                          <a:solidFill>
                            <a:srgbClr val="000000"/>
                          </a:solidFill>
                          <a:latin typeface="Arial" panose="020B0604020202020204" pitchFamily="34" charset="0"/>
                          <a:ea typeface="宋体" panose="02010600030101010101" pitchFamily="2" charset="-122"/>
                        </a:rPr>
                        <a:t>矿产资源开采区</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a:p>
                      <a:pPr indent="0" algn="ctr">
                        <a:buNone/>
                      </a:pPr>
                      <a:r>
                        <a:rPr lang="en-US" sz="1000" b="0">
                          <a:solidFill>
                            <a:srgbClr val="000000"/>
                          </a:solidFill>
                          <a:latin typeface="宋体" panose="02010600030101010101" pitchFamily="2" charset="-122"/>
                        </a:rPr>
                        <a:t>1861.62 </a:t>
                      </a:r>
                      <a:endParaRPr lang="en-US" altLang="en-US" sz="1000" b="0">
                        <a:solidFill>
                          <a:srgbClr val="000000"/>
                        </a:solidFill>
                        <a:latin typeface="宋体" panose="02010600030101010101" pitchFamily="2" charset="-122"/>
                      </a:endParaRPr>
                    </a:p>
                  </a:txBody>
                  <a:tcPr marL="12700" marR="12700" marT="1270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第四章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自然资源保护与利用</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194437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耕地资源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1942049" y="388634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水资源与湿地资源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矩形 1"/>
          <p:cNvSpPr/>
          <p:nvPr/>
        </p:nvSpPr>
        <p:spPr>
          <a:xfrm>
            <a:off x="1940779" y="423559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林地资源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3" name="矩形 2"/>
          <p:cNvSpPr/>
          <p:nvPr/>
        </p:nvSpPr>
        <p:spPr>
          <a:xfrm>
            <a:off x="1942684" y="4563894"/>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4.4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草地资源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4" name="矩形 3"/>
          <p:cNvSpPr/>
          <p:nvPr/>
        </p:nvSpPr>
        <p:spPr>
          <a:xfrm>
            <a:off x="4648835" y="3528060"/>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4.5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矿产资源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5" name="矩形 4"/>
          <p:cNvSpPr/>
          <p:nvPr/>
        </p:nvSpPr>
        <p:spPr>
          <a:xfrm>
            <a:off x="4646295" y="3870325"/>
            <a:ext cx="2647315"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4.6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建设用地资源</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8" name="Picture 2" descr="https://gimg2.baidu.com/image_search/src=http%3A%2F%2Fn1-q.mafengwo.net%2Fs9%2FM00%2FB1%2F17%2FwKgBs1hEHHmATRtaAAFScJgbHtw88.jpeg&amp;refer=http%3A%2F%2Fn1-q.mafengwo.net&amp;app=2002&amp;size=f9999,10000&amp;q=a80&amp;n=0&amp;g=0n&amp;fmt=jpeg?sec=1622357461&amp;t=8f81372e23029c92d2cacf7956f7e371"/>
          <p:cNvPicPr>
            <a:picLocks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 y="164"/>
            <a:ext cx="9144000" cy="295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advTm="0">
    <p:cov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耕地资源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 name="TextBox 6"/>
          <p:cNvSpPr txBox="1"/>
          <p:nvPr/>
        </p:nvSpPr>
        <p:spPr>
          <a:xfrm>
            <a:off x="662712" y="987574"/>
            <a:ext cx="7797720" cy="1938655"/>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zh-CN" sz="1400" dirty="0"/>
              <a:t>小佘太镇耕地用地面积为</a:t>
            </a:r>
            <a:r>
              <a:rPr lang="en-US" altLang="zh-CN" sz="1400" dirty="0"/>
              <a:t>11097.19</a:t>
            </a:r>
            <a:r>
              <a:rPr lang="zh-CN" altLang="zh-CN" sz="1400" dirty="0"/>
              <a:t>公顷，占全域总面积的</a:t>
            </a:r>
            <a:r>
              <a:rPr lang="en-US" altLang="zh-CN" sz="1400" dirty="0"/>
              <a:t>16.10%</a:t>
            </a:r>
            <a:r>
              <a:rPr lang="zh-CN" altLang="zh-CN" sz="1400" dirty="0"/>
              <a:t>。分布在大十份村、东五份村、十七份村、永红村。</a:t>
            </a:r>
            <a:endParaRPr lang="zh-CN" altLang="zh-CN" sz="1400" dirty="0"/>
          </a:p>
          <a:p>
            <a:pPr>
              <a:lnSpc>
                <a:spcPct val="150000"/>
              </a:lnSpc>
            </a:pPr>
            <a:r>
              <a:rPr lang="zh-CN" altLang="zh-CN" sz="1400" dirty="0"/>
              <a:t>坚守耕地规模底线。坚决落实最严格的耕地保护制度，进一步加大规划管控力度</a:t>
            </a:r>
            <a:r>
              <a:rPr lang="zh-CN" altLang="en-US" sz="1400" dirty="0"/>
              <a:t>。</a:t>
            </a:r>
            <a:endParaRPr lang="en-US" sz="1400" dirty="0"/>
          </a:p>
          <a:p>
            <a:pPr>
              <a:lnSpc>
                <a:spcPct val="150000"/>
              </a:lnSpc>
            </a:pPr>
            <a:r>
              <a:rPr lang="zh-CN" altLang="zh-CN" sz="1400" dirty="0"/>
              <a:t>提高耕地质量。坚持耕地数量和质量保护并重，落实国家“藏粮于地、藏粮于技”战略，积极推进土地综合整治，因地制宜开展农用地整治，加强高标准农田建设，不断提高耕地和永久基本农田的质量。</a:t>
            </a:r>
            <a:endParaRPr sz="2000" dirty="0">
              <a:solidFill>
                <a:schemeClr val="tx1">
                  <a:lumMod val="75000"/>
                  <a:lumOff val="25000"/>
                </a:schemeClr>
              </a:solidFill>
            </a:endParaRPr>
          </a:p>
        </p:txBody>
      </p:sp>
      <p:graphicFrame>
        <p:nvGraphicFramePr>
          <p:cNvPr id="4" name="表格 3"/>
          <p:cNvGraphicFramePr/>
          <p:nvPr/>
        </p:nvGraphicFramePr>
        <p:xfrm>
          <a:off x="3776663" y="2458720"/>
          <a:ext cx="1590675" cy="165100"/>
        </p:xfrm>
        <a:graphic>
          <a:graphicData uri="http://schemas.openxmlformats.org/drawingml/2006/table">
            <a:tbl>
              <a:tblPr/>
              <a:tblGrid>
                <a:gridCol w="1590675"/>
              </a:tblGrid>
              <a:tr h="165100">
                <a:tc>
                  <a:txBody>
                    <a:bodyPr/>
                    <a:p>
                      <a:pPr indent="0">
                        <a:buNone/>
                      </a:pPr>
                      <a:endParaRPr lang="en-US" altLang="en-US" sz="1100" b="0">
                        <a:solidFill>
                          <a:srgbClr val="000000"/>
                        </a:solidFill>
                        <a:latin typeface="宋体" panose="02010600030101010101" pitchFamily="2" charset="-122"/>
                      </a:endParaRPr>
                    </a:p>
                  </a:txBody>
                  <a:tcPr marL="12700" marR="12700" marT="12700" vert="horz" anchor="ctr" anchorCtr="0">
                    <a:lnL>
                      <a:noFill/>
                    </a:lnL>
                    <a:lnR cap="flat">
                      <a:noFill/>
                    </a:lnR>
                    <a:lnT cap="flat">
                      <a:noFill/>
                    </a:lnT>
                    <a:lnB cap="flat">
                      <a:noFill/>
                    </a:lnB>
                    <a:lnTlToBr>
                      <a:noFill/>
                    </a:lnTlToBr>
                    <a:lnBlToTr>
                      <a:noFill/>
                    </a:lnBlToTr>
                    <a:noFill/>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850"/>
                            </p:stCondLst>
                            <p:childTnLst>
                              <p:par>
                                <p:cTn id="13" presetID="22" presetClass="entr" presetSubtype="8"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5" y="200025"/>
            <a:ext cx="255270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水资源与湿地资源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p:nvSpPr>
        <p:spPr>
          <a:xfrm>
            <a:off x="857885" y="751965"/>
            <a:ext cx="7746563" cy="4062730"/>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zh-CN" sz="1600" dirty="0">
                <a:solidFill>
                  <a:schemeClr val="tx1">
                    <a:lumMod val="75000"/>
                    <a:lumOff val="25000"/>
                  </a:schemeClr>
                </a:solidFill>
              </a:rPr>
              <a:t>一、水资源保护与利用</a:t>
            </a:r>
            <a:endParaRPr lang="zh-CN" altLang="zh-CN" sz="1600" dirty="0">
              <a:solidFill>
                <a:schemeClr val="tx1">
                  <a:lumMod val="75000"/>
                  <a:lumOff val="25000"/>
                </a:schemeClr>
              </a:solidFill>
            </a:endParaRPr>
          </a:p>
          <a:p>
            <a:pPr>
              <a:lnSpc>
                <a:spcPct val="150000"/>
              </a:lnSpc>
            </a:pPr>
            <a:r>
              <a:rPr lang="zh-CN" altLang="zh-CN" sz="1600" dirty="0">
                <a:solidFill>
                  <a:schemeClr val="tx1">
                    <a:lumMod val="75000"/>
                    <a:lumOff val="25000"/>
                  </a:schemeClr>
                </a:solidFill>
              </a:rPr>
              <a:t>实行最严格的水资源管理制度，严格控制用水总量。严格水资源“三条红线”控制指标；按照农业用水负增长，工业用水控制增长，生活用水、生态用水适度增长的原则，加强用水管控。加快城镇工作管网改造进度。完善管网捡漏制度，降低管网漏失率，积极推广节水型用水器具</a:t>
            </a:r>
            <a:r>
              <a:rPr lang="zh-CN" altLang="en-US" sz="1600" dirty="0">
                <a:solidFill>
                  <a:schemeClr val="tx1">
                    <a:lumMod val="75000"/>
                    <a:lumOff val="25000"/>
                  </a:schemeClr>
                </a:solidFill>
              </a:rPr>
              <a:t>。</a:t>
            </a:r>
            <a:endParaRPr lang="en-US" altLang="zh-CN" sz="1600" dirty="0">
              <a:solidFill>
                <a:schemeClr val="tx1">
                  <a:lumMod val="75000"/>
                  <a:lumOff val="25000"/>
                </a:schemeClr>
              </a:solidFill>
            </a:endParaRPr>
          </a:p>
          <a:p>
            <a:pPr>
              <a:lnSpc>
                <a:spcPct val="150000"/>
              </a:lnSpc>
            </a:pPr>
            <a:r>
              <a:rPr lang="zh-CN" altLang="en-US" sz="1600" dirty="0">
                <a:solidFill>
                  <a:schemeClr val="tx1">
                    <a:lumMod val="75000"/>
                    <a:lumOff val="25000"/>
                  </a:schemeClr>
                </a:solidFill>
              </a:rPr>
              <a:t>二</a:t>
            </a:r>
            <a:r>
              <a:rPr lang="zh-CN" altLang="zh-CN" sz="1600" dirty="0">
                <a:solidFill>
                  <a:schemeClr val="tx1">
                    <a:lumMod val="75000"/>
                    <a:lumOff val="25000"/>
                  </a:schemeClr>
                </a:solidFill>
              </a:rPr>
              <a:t>、</a:t>
            </a:r>
            <a:r>
              <a:rPr lang="zh-CN" altLang="en-US" sz="1600" dirty="0">
                <a:solidFill>
                  <a:schemeClr val="tx1">
                    <a:lumMod val="75000"/>
                    <a:lumOff val="25000"/>
                  </a:schemeClr>
                </a:solidFill>
              </a:rPr>
              <a:t>湿地</a:t>
            </a:r>
            <a:r>
              <a:rPr lang="zh-CN" altLang="zh-CN" sz="1600" dirty="0">
                <a:solidFill>
                  <a:schemeClr val="tx1">
                    <a:lumMod val="75000"/>
                    <a:lumOff val="25000"/>
                  </a:schemeClr>
                </a:solidFill>
              </a:rPr>
              <a:t>资源保护与利用</a:t>
            </a:r>
            <a:endParaRPr lang="en-US" altLang="zh-CN" sz="1600" dirty="0">
              <a:solidFill>
                <a:schemeClr val="tx1">
                  <a:lumMod val="75000"/>
                  <a:lumOff val="25000"/>
                </a:schemeClr>
              </a:solidFill>
            </a:endParaRPr>
          </a:p>
          <a:p>
            <a:pPr>
              <a:lnSpc>
                <a:spcPct val="150000"/>
              </a:lnSpc>
            </a:pPr>
            <a:r>
              <a:rPr sz="1600" dirty="0">
                <a:solidFill>
                  <a:schemeClr val="tx1">
                    <a:lumMod val="75000"/>
                    <a:lumOff val="25000"/>
                  </a:schemeClr>
                </a:solidFill>
              </a:rPr>
              <a:t>小佘太镇湿地用地面积为</a:t>
            </a:r>
            <a:r>
              <a:rPr lang="en-US" sz="1600" dirty="0">
                <a:solidFill>
                  <a:schemeClr val="tx1">
                    <a:lumMod val="75000"/>
                    <a:lumOff val="25000"/>
                  </a:schemeClr>
                </a:solidFill>
              </a:rPr>
              <a:t>105.61</a:t>
            </a:r>
            <a:r>
              <a:rPr sz="1600" dirty="0">
                <a:solidFill>
                  <a:schemeClr val="tx1">
                    <a:lumMod val="75000"/>
                    <a:lumOff val="25000"/>
                  </a:schemeClr>
                </a:solidFill>
              </a:rPr>
              <a:t>公顷，占全域总面积的0.</a:t>
            </a:r>
            <a:r>
              <a:rPr lang="en-US" sz="1600" dirty="0">
                <a:solidFill>
                  <a:schemeClr val="tx1">
                    <a:lumMod val="75000"/>
                    <a:lumOff val="25000"/>
                  </a:schemeClr>
                </a:solidFill>
              </a:rPr>
              <a:t>15</a:t>
            </a:r>
            <a:r>
              <a:rPr sz="1600" dirty="0">
                <a:solidFill>
                  <a:schemeClr val="tx1">
                    <a:lumMod val="75000"/>
                    <a:lumOff val="25000"/>
                  </a:schemeClr>
                </a:solidFill>
              </a:rPr>
              <a:t>%。</a:t>
            </a:r>
            <a:r>
              <a:rPr sz="1600" dirty="0" err="1">
                <a:solidFill>
                  <a:schemeClr val="tx1">
                    <a:lumMod val="75000"/>
                    <a:lumOff val="25000"/>
                  </a:schemeClr>
                </a:solidFill>
              </a:rPr>
              <a:t>主要分布在</a:t>
            </a:r>
            <a:r>
              <a:rPr lang="zh-CN" sz="1600" dirty="0" err="1">
                <a:solidFill>
                  <a:schemeClr val="tx1">
                    <a:lumMod val="75000"/>
                    <a:lumOff val="25000"/>
                  </a:schemeClr>
                </a:solidFill>
              </a:rPr>
              <a:t>大十份村，永红村</a:t>
            </a:r>
            <a:r>
              <a:rPr sz="1600" dirty="0">
                <a:solidFill>
                  <a:schemeClr val="tx1">
                    <a:lumMod val="75000"/>
                    <a:lumOff val="25000"/>
                  </a:schemeClr>
                </a:solidFill>
              </a:rPr>
              <a:t>。</a:t>
            </a:r>
            <a:endParaRPr lang="en-US" sz="1600" dirty="0">
              <a:solidFill>
                <a:schemeClr val="tx1">
                  <a:lumMod val="75000"/>
                  <a:lumOff val="25000"/>
                </a:schemeClr>
              </a:solidFill>
            </a:endParaRPr>
          </a:p>
          <a:p>
            <a:pPr>
              <a:lnSpc>
                <a:spcPct val="150000"/>
              </a:lnSpc>
            </a:pPr>
            <a:r>
              <a:rPr lang="zh-CN" altLang="zh-CN" sz="1600" dirty="0">
                <a:solidFill>
                  <a:schemeClr val="tx1">
                    <a:lumMod val="75000"/>
                    <a:lumOff val="25000"/>
                  </a:schemeClr>
                </a:solidFill>
              </a:rPr>
              <a:t>优化湿地资源空间布局，加强湿地环境治理修复。以水土治理为根本，禁止开垦沼泽湿地。开展生态驳岸改造建设，构建沿岸的生物栖息地和景观游憩公园，加大工业废水、生活污水、农业面源污染等陆源污染物的控制与治理，恢复植被，建设绿色生态长廊</a:t>
            </a:r>
            <a:endParaRPr sz="1600" dirty="0">
              <a:solidFill>
                <a:schemeClr val="tx1">
                  <a:lumMod val="75000"/>
                  <a:lumOff val="25000"/>
                </a:schemeClr>
              </a:solidFill>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1049"/>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林地资源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p:nvSpPr>
        <p:spPr>
          <a:xfrm>
            <a:off x="755576" y="843558"/>
            <a:ext cx="7704856" cy="2215515"/>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sz="1600" dirty="0">
                <a:solidFill>
                  <a:schemeClr val="tx1">
                    <a:lumMod val="75000"/>
                    <a:lumOff val="25000"/>
                  </a:schemeClr>
                </a:solidFill>
              </a:rPr>
              <a:t>现状林地面积</a:t>
            </a:r>
            <a:r>
              <a:rPr lang="en-US" sz="1600" dirty="0">
                <a:solidFill>
                  <a:schemeClr val="tx1">
                    <a:lumMod val="75000"/>
                    <a:lumOff val="25000"/>
                  </a:schemeClr>
                </a:solidFill>
              </a:rPr>
              <a:t>6865.99</a:t>
            </a:r>
            <a:r>
              <a:rPr sz="1600" dirty="0">
                <a:solidFill>
                  <a:schemeClr val="tx1">
                    <a:lumMod val="75000"/>
                    <a:lumOff val="25000"/>
                  </a:schemeClr>
                </a:solidFill>
              </a:rPr>
              <a:t>公顷，占小佘太镇总面积的</a:t>
            </a:r>
            <a:r>
              <a:rPr lang="en-US" sz="1600" dirty="0">
                <a:solidFill>
                  <a:schemeClr val="tx1">
                    <a:lumMod val="75000"/>
                    <a:lumOff val="25000"/>
                  </a:schemeClr>
                </a:solidFill>
              </a:rPr>
              <a:t>9.96</a:t>
            </a:r>
            <a:r>
              <a:rPr sz="1600" dirty="0">
                <a:solidFill>
                  <a:schemeClr val="tx1">
                    <a:lumMod val="75000"/>
                    <a:lumOff val="25000"/>
                  </a:schemeClr>
                </a:solidFill>
              </a:rPr>
              <a:t>%。林地的合理保护利用，在小佘太镇有着至关重要的作用。到2035年，小佘太镇林地保有量达到</a:t>
            </a:r>
            <a:r>
              <a:rPr lang="en-US" sz="1600" dirty="0">
                <a:solidFill>
                  <a:schemeClr val="tx1">
                    <a:lumMod val="75000"/>
                    <a:lumOff val="25000"/>
                  </a:schemeClr>
                </a:solidFill>
              </a:rPr>
              <a:t>6822.19</a:t>
            </a:r>
            <a:r>
              <a:rPr sz="1600" dirty="0">
                <a:solidFill>
                  <a:schemeClr val="tx1">
                    <a:lumMod val="75000"/>
                    <a:lumOff val="25000"/>
                  </a:schemeClr>
                </a:solidFill>
              </a:rPr>
              <a:t>公顷。</a:t>
            </a:r>
            <a:endParaRPr lang="en-US" sz="1600" dirty="0">
              <a:solidFill>
                <a:schemeClr val="tx1">
                  <a:lumMod val="75000"/>
                  <a:lumOff val="25000"/>
                </a:schemeClr>
              </a:solidFill>
            </a:endParaRPr>
          </a:p>
          <a:p>
            <a:pPr>
              <a:lnSpc>
                <a:spcPct val="150000"/>
              </a:lnSpc>
            </a:pPr>
            <a:r>
              <a:rPr lang="zh-CN" altLang="zh-CN" sz="1600" dirty="0">
                <a:solidFill>
                  <a:schemeClr val="tx1">
                    <a:lumMod val="75000"/>
                    <a:lumOff val="25000"/>
                  </a:schemeClr>
                </a:solidFill>
              </a:rPr>
              <a:t>在生态廊道和重要生态结点集中布局造林空间，构筑城市外围绿色生态屏障，建设由道路林带、水系林带等廊道串联组成的森林生态网络，让森林进入城市，形成树种丰富、更高质量的城市森林生态体系。</a:t>
            </a:r>
            <a:endParaRPr lang="zh-CN" altLang="zh-CN" sz="1600" dirty="0">
              <a:solidFill>
                <a:schemeClr val="tx1">
                  <a:lumMod val="75000"/>
                  <a:lumOff val="25000"/>
                </a:schemeClr>
              </a:solidFill>
            </a:endParaRPr>
          </a:p>
          <a:p>
            <a:pPr>
              <a:lnSpc>
                <a:spcPct val="150000"/>
              </a:lnSpc>
            </a:pPr>
            <a:endParaRPr sz="1600" dirty="0">
              <a:solidFill>
                <a:schemeClr val="tx1">
                  <a:lumMod val="75000"/>
                  <a:lumOff val="25000"/>
                </a:schemeClr>
              </a:solidFill>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85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4.4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草地资源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p:nvSpPr>
        <p:spPr>
          <a:xfrm>
            <a:off x="662712" y="843558"/>
            <a:ext cx="7797720" cy="2585085"/>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sz="1600" dirty="0">
                <a:solidFill>
                  <a:schemeClr val="tx1">
                    <a:lumMod val="75000"/>
                    <a:lumOff val="25000"/>
                  </a:schemeClr>
                </a:solidFill>
              </a:rPr>
              <a:t>小佘太镇草地面积</a:t>
            </a:r>
            <a:r>
              <a:rPr lang="en-US" sz="1600" dirty="0">
                <a:solidFill>
                  <a:schemeClr val="tx1">
                    <a:lumMod val="75000"/>
                    <a:lumOff val="25000"/>
                  </a:schemeClr>
                </a:solidFill>
              </a:rPr>
              <a:t>42361.17</a:t>
            </a:r>
            <a:r>
              <a:rPr sz="1600" dirty="0">
                <a:solidFill>
                  <a:schemeClr val="tx1">
                    <a:lumMod val="75000"/>
                    <a:lumOff val="25000"/>
                  </a:schemeClr>
                </a:solidFill>
              </a:rPr>
              <a:t>公顷，占小佘太镇总面积的</a:t>
            </a:r>
            <a:r>
              <a:rPr lang="en-US" sz="1600" dirty="0">
                <a:solidFill>
                  <a:schemeClr val="tx1">
                    <a:lumMod val="75000"/>
                    <a:lumOff val="25000"/>
                  </a:schemeClr>
                </a:solidFill>
              </a:rPr>
              <a:t>61.45</a:t>
            </a:r>
            <a:r>
              <a:rPr sz="1600" dirty="0">
                <a:solidFill>
                  <a:schemeClr val="tx1">
                    <a:lumMod val="75000"/>
                    <a:lumOff val="25000"/>
                  </a:schemeClr>
                </a:solidFill>
              </a:rPr>
              <a:t>%，是小佘太镇的第</a:t>
            </a:r>
            <a:r>
              <a:rPr lang="zh-CN" sz="1600" dirty="0">
                <a:solidFill>
                  <a:schemeClr val="tx1">
                    <a:lumMod val="75000"/>
                    <a:lumOff val="25000"/>
                  </a:schemeClr>
                </a:solidFill>
              </a:rPr>
              <a:t>一</a:t>
            </a:r>
            <a:r>
              <a:rPr sz="1600" dirty="0">
                <a:solidFill>
                  <a:schemeClr val="tx1">
                    <a:lumMod val="75000"/>
                    <a:lumOff val="25000"/>
                  </a:schemeClr>
                </a:solidFill>
              </a:rPr>
              <a:t>大地类，小佘太镇草地与林地同为水源涵养区域，要严格保护水源涵养区、生态脆弱区的草地。要科学合理利用草原。到2035年，草地面积达到</a:t>
            </a:r>
            <a:r>
              <a:rPr lang="en-US" sz="1600" dirty="0">
                <a:solidFill>
                  <a:schemeClr val="tx1">
                    <a:lumMod val="75000"/>
                    <a:lumOff val="25000"/>
                  </a:schemeClr>
                </a:solidFill>
              </a:rPr>
              <a:t>42218.02</a:t>
            </a:r>
            <a:r>
              <a:rPr sz="1600" dirty="0">
                <a:solidFill>
                  <a:schemeClr val="tx1">
                    <a:lumMod val="75000"/>
                    <a:lumOff val="25000"/>
                  </a:schemeClr>
                </a:solidFill>
              </a:rPr>
              <a:t>公顷。</a:t>
            </a:r>
            <a:endParaRPr lang="en-US" sz="1600" dirty="0">
              <a:solidFill>
                <a:schemeClr val="tx1">
                  <a:lumMod val="75000"/>
                  <a:lumOff val="25000"/>
                </a:schemeClr>
              </a:solidFill>
            </a:endParaRPr>
          </a:p>
          <a:p>
            <a:pPr>
              <a:lnSpc>
                <a:spcPct val="150000"/>
              </a:lnSpc>
            </a:pPr>
            <a:r>
              <a:rPr lang="zh-CN" altLang="en-US" sz="1600" dirty="0">
                <a:solidFill>
                  <a:schemeClr val="tx1">
                    <a:lumMod val="75000"/>
                    <a:lumOff val="25000"/>
                  </a:schemeClr>
                </a:solidFill>
              </a:rPr>
              <a:t>科学推进退化草地治理修复，以自然恢复为主。以草定畜，科学合理利用草地资源加强草原围栏建设。以畜定草，严格控制牲畜数量，实行划区轮牧，科学合理利用草原，用养并举。</a:t>
            </a:r>
            <a:endParaRPr lang="zh-CN" altLang="en-US" sz="1600" dirty="0">
              <a:solidFill>
                <a:schemeClr val="tx1">
                  <a:lumMod val="75000"/>
                  <a:lumOff val="25000"/>
                </a:schemeClr>
              </a:solidFill>
            </a:endParaRPr>
          </a:p>
          <a:p>
            <a:pPr>
              <a:lnSpc>
                <a:spcPct val="150000"/>
              </a:lnSpc>
            </a:pPr>
            <a:endParaRPr sz="1600" dirty="0">
              <a:solidFill>
                <a:schemeClr val="tx1">
                  <a:lumMod val="75000"/>
                  <a:lumOff val="25000"/>
                </a:schemeClr>
              </a:solidFill>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85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4.5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矿产资源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p:nvSpPr>
        <p:spPr>
          <a:xfrm>
            <a:off x="755576" y="987574"/>
            <a:ext cx="7632848" cy="1846580"/>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sz="1600" dirty="0">
                <a:solidFill>
                  <a:schemeClr val="tx1">
                    <a:lumMod val="75000"/>
                    <a:lumOff val="25000"/>
                  </a:schemeClr>
                </a:solidFill>
              </a:rPr>
              <a:t>小佘太镇矿产资源丰富，生态保护红线自然保护地核心保护区范围内没有矿产资源开发及其他矿业活动</a:t>
            </a:r>
            <a:r>
              <a:rPr lang="zh-CN" altLang="en-US" sz="1600" dirty="0">
                <a:solidFill>
                  <a:schemeClr val="tx1">
                    <a:lumMod val="75000"/>
                    <a:lumOff val="25000"/>
                  </a:schemeClr>
                </a:solidFill>
              </a:rPr>
              <a:t>。</a:t>
            </a:r>
            <a:endParaRPr lang="en-US" sz="1600" dirty="0">
              <a:solidFill>
                <a:schemeClr val="tx1">
                  <a:lumMod val="75000"/>
                  <a:lumOff val="25000"/>
                </a:schemeClr>
              </a:solidFill>
            </a:endParaRPr>
          </a:p>
          <a:p>
            <a:pPr>
              <a:lnSpc>
                <a:spcPct val="150000"/>
              </a:lnSpc>
            </a:pPr>
            <a:r>
              <a:rPr lang="zh-CN" altLang="en-US" sz="1600" dirty="0">
                <a:solidFill>
                  <a:schemeClr val="tx1">
                    <a:lumMod val="75000"/>
                    <a:lumOff val="25000"/>
                  </a:schemeClr>
                </a:solidFill>
              </a:rPr>
              <a:t>加强矿产资源开采监管，避免矿山无序开采，合理制定矿山开采规模，引导规模化开采，延长产业链，发展循环经济，积极采取先进的开采技术，减少对生态环境的破坏。</a:t>
            </a:r>
            <a:endParaRPr lang="zh-CN" altLang="en-US" sz="1600" dirty="0">
              <a:solidFill>
                <a:schemeClr val="tx1">
                  <a:lumMod val="75000"/>
                  <a:lumOff val="25000"/>
                </a:schemeClr>
              </a:solidFill>
            </a:endParaRPr>
          </a:p>
          <a:p>
            <a:pPr>
              <a:lnSpc>
                <a:spcPct val="150000"/>
              </a:lnSpc>
            </a:pPr>
            <a:endParaRPr sz="1600" dirty="0">
              <a:solidFill>
                <a:schemeClr val="tx1">
                  <a:lumMod val="75000"/>
                  <a:lumOff val="25000"/>
                </a:schemeClr>
              </a:solidFill>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85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4.6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建设用地资源</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p:nvSpPr>
        <p:spPr>
          <a:xfrm>
            <a:off x="857880" y="915566"/>
            <a:ext cx="7458536" cy="2585085"/>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sz="1600" dirty="0">
                <a:solidFill>
                  <a:schemeClr val="tx1">
                    <a:lumMod val="75000"/>
                    <a:lumOff val="25000"/>
                  </a:schemeClr>
                </a:solidFill>
              </a:rPr>
              <a:t>小佘太镇建设用地面积为</a:t>
            </a:r>
            <a:r>
              <a:rPr lang="en-US" sz="1600" dirty="0">
                <a:solidFill>
                  <a:schemeClr val="tx1">
                    <a:lumMod val="75000"/>
                    <a:lumOff val="25000"/>
                  </a:schemeClr>
                </a:solidFill>
              </a:rPr>
              <a:t>2222.06</a:t>
            </a:r>
            <a:r>
              <a:rPr sz="1600" dirty="0">
                <a:solidFill>
                  <a:schemeClr val="tx1">
                    <a:lumMod val="75000"/>
                    <a:lumOff val="25000"/>
                  </a:schemeClr>
                </a:solidFill>
              </a:rPr>
              <a:t>公顷，占小佘太镇总面积的</a:t>
            </a:r>
            <a:r>
              <a:rPr lang="en-US" sz="1600" dirty="0">
                <a:solidFill>
                  <a:schemeClr val="tx1">
                    <a:lumMod val="75000"/>
                    <a:lumOff val="25000"/>
                  </a:schemeClr>
                </a:solidFill>
              </a:rPr>
              <a:t>3.22</a:t>
            </a:r>
            <a:r>
              <a:rPr sz="1600" dirty="0">
                <a:solidFill>
                  <a:schemeClr val="tx1">
                    <a:lumMod val="75000"/>
                    <a:lumOff val="25000"/>
                  </a:schemeClr>
                </a:solidFill>
              </a:rPr>
              <a:t>%，到2035年，建设用地达到</a:t>
            </a:r>
            <a:r>
              <a:rPr lang="en-US" sz="1600" dirty="0">
                <a:solidFill>
                  <a:schemeClr val="tx1">
                    <a:lumMod val="75000"/>
                    <a:lumOff val="25000"/>
                  </a:schemeClr>
                </a:solidFill>
              </a:rPr>
              <a:t>2439.13</a:t>
            </a:r>
            <a:r>
              <a:rPr sz="1600" dirty="0">
                <a:solidFill>
                  <a:schemeClr val="tx1">
                    <a:lumMod val="75000"/>
                    <a:lumOff val="25000"/>
                  </a:schemeClr>
                </a:solidFill>
              </a:rPr>
              <a:t>公顷。</a:t>
            </a:r>
            <a:endParaRPr lang="en-US" sz="1600" dirty="0">
              <a:solidFill>
                <a:schemeClr val="tx1">
                  <a:lumMod val="75000"/>
                  <a:lumOff val="25000"/>
                </a:schemeClr>
              </a:solidFill>
            </a:endParaRPr>
          </a:p>
          <a:p>
            <a:pPr>
              <a:lnSpc>
                <a:spcPct val="150000"/>
              </a:lnSpc>
            </a:pPr>
            <a:r>
              <a:rPr lang="zh-CN" altLang="en-US" sz="1600" dirty="0">
                <a:solidFill>
                  <a:schemeClr val="tx1">
                    <a:lumMod val="75000"/>
                    <a:lumOff val="25000"/>
                  </a:schemeClr>
                </a:solidFill>
              </a:rPr>
              <a:t>现有居住用地，保护好历史建筑，公共用地要合理配置公共设施，村庄用地要迁村或者并村，进行综合整治，独立工矿用地要集约利用，加强对工业污染的治理，独立工矿用地要做好复垦工作，实现工矿用地可持续利用，保护工业遗产，减少环境破坏。</a:t>
            </a:r>
            <a:endParaRPr lang="zh-CN" altLang="en-US" sz="1600" dirty="0">
              <a:solidFill>
                <a:schemeClr val="tx1">
                  <a:lumMod val="75000"/>
                  <a:lumOff val="25000"/>
                </a:schemeClr>
              </a:solidFill>
            </a:endParaRPr>
          </a:p>
          <a:p>
            <a:pPr>
              <a:lnSpc>
                <a:spcPct val="150000"/>
              </a:lnSpc>
            </a:pPr>
            <a:endParaRPr sz="1600" dirty="0">
              <a:solidFill>
                <a:schemeClr val="tx1">
                  <a:lumMod val="75000"/>
                  <a:lumOff val="25000"/>
                </a:schemeClr>
              </a:solidFill>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par>
                          <p:cTn id="12" fill="hold">
                            <p:stCondLst>
                              <p:cond delay="949"/>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第五章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镇村统筹发展</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28676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5.1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人口与城镇化</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284439" y="388634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5.2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镇村体系规划</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矩形 1"/>
          <p:cNvSpPr/>
          <p:nvPr/>
        </p:nvSpPr>
        <p:spPr>
          <a:xfrm>
            <a:off x="3283169" y="423559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5.3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产业发展与布局</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3" name="矩形 2"/>
          <p:cNvSpPr/>
          <p:nvPr/>
        </p:nvSpPr>
        <p:spPr>
          <a:xfrm>
            <a:off x="3285074" y="4563894"/>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5.4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历史文化保护</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6" name="图片 5"/>
          <p:cNvPicPr/>
          <p:nvPr/>
        </p:nvPicPr>
        <p:blipFill rotWithShape="1">
          <a:blip r:embed="rId1" cstate="print">
            <a:extLst>
              <a:ext uri="{28A0092B-C50C-407E-A947-70E740481C1C}">
                <a14:useLocalDpi xmlns:a14="http://schemas.microsoft.com/office/drawing/2010/main" val="0"/>
              </a:ext>
            </a:extLst>
          </a:blip>
          <a:srcRect t="24415" b="17844"/>
          <a:stretch>
            <a:fillRect/>
          </a:stretch>
        </p:blipFill>
        <p:spPr>
          <a:xfrm>
            <a:off x="1" y="3846"/>
            <a:ext cx="9144000" cy="2952000"/>
          </a:xfrm>
          <a:prstGeom prst="rect">
            <a:avLst/>
          </a:prstGeom>
        </p:spPr>
      </p:pic>
    </p:spTree>
  </p:cSld>
  <p:clrMapOvr>
    <a:masterClrMapping/>
  </p:clrMapOvr>
  <p:transition spd="slow" advTm="0">
    <p:cove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p:cNvSpPr txBox="1"/>
          <p:nvPr/>
        </p:nvSpPr>
        <p:spPr>
          <a:xfrm>
            <a:off x="857885" y="200025"/>
            <a:ext cx="25603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5.1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人口与城镇化</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7" name="矩形 26"/>
          <p:cNvSpPr/>
          <p:nvPr/>
        </p:nvSpPr>
        <p:spPr>
          <a:xfrm>
            <a:off x="2801898" y="2067452"/>
            <a:ext cx="5544616" cy="14502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等腰三角形 5"/>
          <p:cNvSpPr/>
          <p:nvPr/>
        </p:nvSpPr>
        <p:spPr>
          <a:xfrm rot="5400000">
            <a:off x="1062874" y="1862260"/>
            <a:ext cx="1450218" cy="1860602"/>
          </a:xfrm>
          <a:custGeom>
            <a:avLst/>
            <a:gdLst/>
            <a:ahLst/>
            <a:cxnLst/>
            <a:rect l="l" t="t" r="r" b="b"/>
            <a:pathLst>
              <a:path w="1450218" h="1860602">
                <a:moveTo>
                  <a:pt x="0" y="1860602"/>
                </a:moveTo>
                <a:lnTo>
                  <a:pt x="0" y="132410"/>
                </a:lnTo>
                <a:lnTo>
                  <a:pt x="582757" y="132410"/>
                </a:lnTo>
                <a:lnTo>
                  <a:pt x="725109" y="0"/>
                </a:lnTo>
                <a:lnTo>
                  <a:pt x="867461" y="132410"/>
                </a:lnTo>
                <a:lnTo>
                  <a:pt x="1450218" y="132410"/>
                </a:lnTo>
                <a:lnTo>
                  <a:pt x="1450218" y="186060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TextBox 28"/>
          <p:cNvSpPr txBox="1"/>
          <p:nvPr/>
        </p:nvSpPr>
        <p:spPr>
          <a:xfrm>
            <a:off x="3237865" y="2245360"/>
            <a:ext cx="4752340" cy="1235710"/>
          </a:xfrm>
          <a:prstGeom prst="rect">
            <a:avLst/>
          </a:prstGeom>
          <a:noFill/>
        </p:spPr>
        <p:txBody>
          <a:bodyPr wrap="square" lIns="0" tIns="0" rIns="0" bIns="0" rtlCol="0">
            <a:noAutofit/>
          </a:bodyPr>
          <a:lstStyle/>
          <a:p>
            <a:r>
              <a:rPr sz="1600" dirty="0">
                <a:solidFill>
                  <a:schemeClr val="bg1"/>
                </a:solidFill>
                <a:latin typeface="微软雅黑" panose="020B0503020204020204" pitchFamily="34" charset="-122"/>
                <a:ea typeface="微软雅黑" panose="020B0503020204020204" pitchFamily="34" charset="-122"/>
              </a:rPr>
              <a:t>规划期内，人口自然增长将逐步趋于平稳，工业经济所带动的就业人口迁入将成为人口增长的主要动力。规划预测全镇2025年人口在</a:t>
            </a:r>
            <a:r>
              <a:rPr lang="en-US" sz="1600" dirty="0">
                <a:solidFill>
                  <a:schemeClr val="bg1"/>
                </a:solidFill>
                <a:latin typeface="微软雅黑" panose="020B0503020204020204" pitchFamily="34" charset="-122"/>
                <a:ea typeface="微软雅黑" panose="020B0503020204020204" pitchFamily="34" charset="-122"/>
              </a:rPr>
              <a:t>0.5</a:t>
            </a:r>
            <a:r>
              <a:rPr sz="1600" dirty="0">
                <a:solidFill>
                  <a:schemeClr val="bg1"/>
                </a:solidFill>
                <a:latin typeface="微软雅黑" panose="020B0503020204020204" pitchFamily="34" charset="-122"/>
                <a:ea typeface="微软雅黑" panose="020B0503020204020204" pitchFamily="34" charset="-122"/>
              </a:rPr>
              <a:t>万-</a:t>
            </a:r>
            <a:r>
              <a:rPr lang="en-US" sz="1600" dirty="0">
                <a:solidFill>
                  <a:schemeClr val="bg1"/>
                </a:solidFill>
                <a:latin typeface="微软雅黑" panose="020B0503020204020204" pitchFamily="34" charset="-122"/>
                <a:ea typeface="微软雅黑" panose="020B0503020204020204" pitchFamily="34" charset="-122"/>
              </a:rPr>
              <a:t>0</a:t>
            </a:r>
            <a:r>
              <a:rPr sz="1600" dirty="0">
                <a:solidFill>
                  <a:schemeClr val="bg1"/>
                </a:solidFill>
                <a:latin typeface="微软雅黑" panose="020B0503020204020204" pitchFamily="34" charset="-122"/>
                <a:ea typeface="微软雅黑" panose="020B0503020204020204" pitchFamily="34" charset="-122"/>
              </a:rPr>
              <a:t>.6万人区间，2035年全镇人口在</a:t>
            </a:r>
            <a:r>
              <a:rPr lang="en-US" sz="1600" dirty="0">
                <a:solidFill>
                  <a:schemeClr val="bg1"/>
                </a:solidFill>
                <a:latin typeface="微软雅黑" panose="020B0503020204020204" pitchFamily="34" charset="-122"/>
                <a:ea typeface="微软雅黑" panose="020B0503020204020204" pitchFamily="34" charset="-122"/>
              </a:rPr>
              <a:t>0.6</a:t>
            </a:r>
            <a:r>
              <a:rPr sz="1600" dirty="0">
                <a:solidFill>
                  <a:schemeClr val="bg1"/>
                </a:solidFill>
                <a:latin typeface="微软雅黑" panose="020B0503020204020204" pitchFamily="34" charset="-122"/>
                <a:ea typeface="微软雅黑" panose="020B0503020204020204" pitchFamily="34" charset="-122"/>
              </a:rPr>
              <a:t>-</a:t>
            </a:r>
            <a:r>
              <a:rPr lang="en-US" sz="1600" dirty="0">
                <a:solidFill>
                  <a:schemeClr val="bg1"/>
                </a:solidFill>
                <a:latin typeface="微软雅黑" panose="020B0503020204020204" pitchFamily="34" charset="-122"/>
                <a:ea typeface="微软雅黑" panose="020B0503020204020204" pitchFamily="34" charset="-122"/>
              </a:rPr>
              <a:t>0.8</a:t>
            </a:r>
            <a:r>
              <a:rPr sz="1600" dirty="0">
                <a:solidFill>
                  <a:schemeClr val="bg1"/>
                </a:solidFill>
                <a:latin typeface="微软雅黑" panose="020B0503020204020204" pitchFamily="34" charset="-122"/>
                <a:ea typeface="微软雅黑" panose="020B0503020204020204" pitchFamily="34" charset="-122"/>
              </a:rPr>
              <a:t>万人区间</a:t>
            </a:r>
            <a:r>
              <a:rPr lang="zh-CN" sz="1600" dirty="0">
                <a:solidFill>
                  <a:schemeClr val="bg1"/>
                </a:solidFill>
                <a:latin typeface="微软雅黑" panose="020B0503020204020204" pitchFamily="34" charset="-122"/>
                <a:ea typeface="微软雅黑" panose="020B0503020204020204" pitchFamily="34" charset="-122"/>
              </a:rPr>
              <a:t>。</a:t>
            </a:r>
            <a:endParaRPr lang="zh-CN" sz="1600" dirty="0">
              <a:solidFill>
                <a:schemeClr val="bg1"/>
              </a:solidFill>
              <a:latin typeface="微软雅黑" panose="020B0503020204020204" pitchFamily="34" charset="-122"/>
              <a:ea typeface="微软雅黑" panose="020B0503020204020204" pitchFamily="34" charset="-122"/>
            </a:endParaRPr>
          </a:p>
        </p:txBody>
      </p:sp>
      <p:sp>
        <p:nvSpPr>
          <p:cNvPr id="30" name="TextBox 29"/>
          <p:cNvSpPr txBox="1"/>
          <p:nvPr/>
        </p:nvSpPr>
        <p:spPr>
          <a:xfrm>
            <a:off x="1220470" y="2428240"/>
            <a:ext cx="1012825" cy="738505"/>
          </a:xfrm>
          <a:prstGeom prst="rect">
            <a:avLst/>
          </a:prstGeom>
          <a:noFill/>
        </p:spPr>
        <p:txBody>
          <a:bodyPr wrap="square" lIns="0" tIns="0" rIns="0" bIns="0" rtlCol="0">
            <a:spAutoFit/>
          </a:bodyPr>
          <a:lstStyle>
            <a:defPPr>
              <a:defRPr lang="zh-CN"/>
            </a:defPPr>
            <a:lvl1pPr>
              <a:defRPr sz="2200">
                <a:solidFill>
                  <a:schemeClr val="bg1"/>
                </a:solidFill>
                <a:latin typeface="微软雅黑" panose="020B0503020204020204" pitchFamily="34" charset="-122"/>
                <a:ea typeface="微软雅黑" panose="020B0503020204020204" pitchFamily="34" charset="-122"/>
              </a:defRPr>
            </a:lvl1pPr>
          </a:lstStyle>
          <a:p>
            <a:pPr algn="ctr"/>
            <a:r>
              <a:rPr lang="zh-CN" altLang="en-US" sz="2400" b="1" dirty="0">
                <a:solidFill>
                  <a:schemeClr val="bg1"/>
                </a:solidFill>
                <a:effectLst>
                  <a:outerShdw blurRad="38100" dist="19050" dir="2700000" algn="tl" rotWithShape="0">
                    <a:schemeClr val="dk1">
                      <a:alpha val="40000"/>
                    </a:schemeClr>
                  </a:outerShdw>
                </a:effectLst>
                <a:sym typeface="+mn-ea"/>
              </a:rPr>
              <a:t>人口规模预测</a:t>
            </a:r>
            <a:endParaRPr lang="zh-CN" altLang="en-US" sz="2400" b="1" spc="300" dirty="0">
              <a:solidFill>
                <a:schemeClr val="bg1"/>
              </a:solidFill>
              <a:effectLst>
                <a:outerShdw blurRad="38100" dist="19050" dir="2700000" algn="tl" rotWithShape="0">
                  <a:schemeClr val="dk1">
                    <a:alpha val="40000"/>
                  </a:schemeClr>
                </a:outerShdw>
              </a:effectLst>
              <a:sym typeface="+mn-ea"/>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par>
                                <p:cTn id="12" presetID="2" presetClass="entr" presetSubtype="2" fill="hold" grpId="0" nodeType="withEffect">
                                  <p:stCondLst>
                                    <p:cond delay="0"/>
                                  </p:stCondLst>
                                  <p:childTnLst>
                                    <p:set>
                                      <p:cBhvr>
                                        <p:cTn id="13" dur="1" fill="hold">
                                          <p:stCondLst>
                                            <p:cond delay="0"/>
                                          </p:stCondLst>
                                        </p:cTn>
                                        <p:tgtEl>
                                          <p:spTgt spid="29"/>
                                        </p:tgtEl>
                                        <p:attrNameLst>
                                          <p:attrName>style.visibility</p:attrName>
                                        </p:attrNameLst>
                                      </p:cBhvr>
                                      <p:to>
                                        <p:strVal val="visible"/>
                                      </p:to>
                                    </p:set>
                                    <p:anim calcmode="lin" valueType="num">
                                      <p:cBhvr additive="base">
                                        <p:cTn id="14" dur="500" fill="hold"/>
                                        <p:tgtEl>
                                          <p:spTgt spid="29"/>
                                        </p:tgtEl>
                                        <p:attrNameLst>
                                          <p:attrName>ppt_x</p:attrName>
                                        </p:attrNameLst>
                                      </p:cBhvr>
                                      <p:tavLst>
                                        <p:tav tm="0">
                                          <p:val>
                                            <p:strVal val="1+#ppt_w/2"/>
                                          </p:val>
                                        </p:tav>
                                        <p:tav tm="100000">
                                          <p:val>
                                            <p:strVal val="#ppt_x"/>
                                          </p:val>
                                        </p:tav>
                                      </p:tavLst>
                                    </p:anim>
                                    <p:anim calcmode="lin" valueType="num">
                                      <p:cBhvr additive="base">
                                        <p:cTn id="15" dur="500" fill="hold"/>
                                        <p:tgtEl>
                                          <p:spTgt spid="29"/>
                                        </p:tgtEl>
                                        <p:attrNameLst>
                                          <p:attrName>ppt_y</p:attrName>
                                        </p:attrNameLst>
                                      </p:cBhvr>
                                      <p:tavLst>
                                        <p:tav tm="0">
                                          <p:val>
                                            <p:strVal val="#ppt_y"/>
                                          </p:val>
                                        </p:tav>
                                        <p:tav tm="100000">
                                          <p:val>
                                            <p:strVal val="#ppt_y"/>
                                          </p:val>
                                        </p:tav>
                                      </p:tavLst>
                                    </p:anim>
                                  </p:childTnLst>
                                </p:cTn>
                              </p:par>
                              <p:par>
                                <p:cTn id="16" presetID="2" presetClass="entr" presetSubtype="2" fill="hold" grpId="0" nodeType="withEffect">
                                  <p:stCondLst>
                                    <p:cond delay="0"/>
                                  </p:stCondLst>
                                  <p:childTnLst>
                                    <p:set>
                                      <p:cBhvr>
                                        <p:cTn id="17" dur="1" fill="hold">
                                          <p:stCondLst>
                                            <p:cond delay="0"/>
                                          </p:stCondLst>
                                        </p:cTn>
                                        <p:tgtEl>
                                          <p:spTgt spid="27"/>
                                        </p:tgtEl>
                                        <p:attrNameLst>
                                          <p:attrName>style.visibility</p:attrName>
                                        </p:attrNameLst>
                                      </p:cBhvr>
                                      <p:to>
                                        <p:strVal val="visible"/>
                                      </p:to>
                                    </p:set>
                                    <p:anim calcmode="lin" valueType="num">
                                      <p:cBhvr additive="base">
                                        <p:cTn id="18" dur="500" fill="hold"/>
                                        <p:tgtEl>
                                          <p:spTgt spid="27"/>
                                        </p:tgtEl>
                                        <p:attrNameLst>
                                          <p:attrName>ppt_x</p:attrName>
                                        </p:attrNameLst>
                                      </p:cBhvr>
                                      <p:tavLst>
                                        <p:tav tm="0">
                                          <p:val>
                                            <p:strVal val="1+#ppt_w/2"/>
                                          </p:val>
                                        </p:tav>
                                        <p:tav tm="100000">
                                          <p:val>
                                            <p:strVal val="#ppt_x"/>
                                          </p:val>
                                        </p:tav>
                                      </p:tavLst>
                                    </p:anim>
                                    <p:anim calcmode="lin" valueType="num">
                                      <p:cBhvr additive="base">
                                        <p:cTn id="19" dur="500" fill="hold"/>
                                        <p:tgtEl>
                                          <p:spTgt spid="27"/>
                                        </p:tgtEl>
                                        <p:attrNameLst>
                                          <p:attrName>ppt_y</p:attrName>
                                        </p:attrNameLst>
                                      </p:cBhvr>
                                      <p:tavLst>
                                        <p:tav tm="0">
                                          <p:val>
                                            <p:strVal val="#ppt_y"/>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30"/>
                                        </p:tgtEl>
                                        <p:attrNameLst>
                                          <p:attrName>style.visibility</p:attrName>
                                        </p:attrNameLst>
                                      </p:cBhvr>
                                      <p:to>
                                        <p:strVal val="visible"/>
                                      </p:to>
                                    </p:set>
                                    <p:anim calcmode="lin" valueType="num">
                                      <p:cBhvr additive="base">
                                        <p:cTn id="22" dur="500" fill="hold"/>
                                        <p:tgtEl>
                                          <p:spTgt spid="30"/>
                                        </p:tgtEl>
                                        <p:attrNameLst>
                                          <p:attrName>ppt_x</p:attrName>
                                        </p:attrNameLst>
                                      </p:cBhvr>
                                      <p:tavLst>
                                        <p:tav tm="0">
                                          <p:val>
                                            <p:strVal val="0-#ppt_w/2"/>
                                          </p:val>
                                        </p:tav>
                                        <p:tav tm="100000">
                                          <p:val>
                                            <p:strVal val="#ppt_x"/>
                                          </p:val>
                                        </p:tav>
                                      </p:tavLst>
                                    </p:anim>
                                    <p:anim calcmode="lin" valueType="num">
                                      <p:cBhvr additive="base">
                                        <p:cTn id="23" dur="500" fill="hold"/>
                                        <p:tgtEl>
                                          <p:spTgt spid="30"/>
                                        </p:tgtEl>
                                        <p:attrNameLst>
                                          <p:attrName>ppt_y</p:attrName>
                                        </p:attrNameLst>
                                      </p:cBhvr>
                                      <p:tavLst>
                                        <p:tav tm="0">
                                          <p:val>
                                            <p:strVal val="#ppt_y"/>
                                          </p:val>
                                        </p:tav>
                                        <p:tav tm="100000">
                                          <p:val>
                                            <p:strVal val="#ppt_y"/>
                                          </p:val>
                                        </p:tav>
                                      </p:tavLst>
                                    </p:anim>
                                  </p:childTnLst>
                                </p:cTn>
                              </p:par>
                              <p:par>
                                <p:cTn id="24" presetID="2" presetClass="entr" presetSubtype="8" fill="hold" grpId="0" nodeType="withEffect">
                                  <p:stCondLst>
                                    <p:cond delay="0"/>
                                  </p:stCondLst>
                                  <p:childTnLst>
                                    <p:set>
                                      <p:cBhvr>
                                        <p:cTn id="25" dur="1" fill="hold">
                                          <p:stCondLst>
                                            <p:cond delay="0"/>
                                          </p:stCondLst>
                                        </p:cTn>
                                        <p:tgtEl>
                                          <p:spTgt spid="28"/>
                                        </p:tgtEl>
                                        <p:attrNameLst>
                                          <p:attrName>style.visibility</p:attrName>
                                        </p:attrNameLst>
                                      </p:cBhvr>
                                      <p:to>
                                        <p:strVal val="visible"/>
                                      </p:to>
                                    </p:set>
                                    <p:anim calcmode="lin" valueType="num">
                                      <p:cBhvr additive="base">
                                        <p:cTn id="26" dur="500" fill="hold"/>
                                        <p:tgtEl>
                                          <p:spTgt spid="28"/>
                                        </p:tgtEl>
                                        <p:attrNameLst>
                                          <p:attrName>ppt_x</p:attrName>
                                        </p:attrNameLst>
                                      </p:cBhvr>
                                      <p:tavLst>
                                        <p:tav tm="0">
                                          <p:val>
                                            <p:strVal val="0-#ppt_w/2"/>
                                          </p:val>
                                        </p:tav>
                                        <p:tav tm="100000">
                                          <p:val>
                                            <p:strVal val="#ppt_x"/>
                                          </p:val>
                                        </p:tav>
                                      </p:tavLst>
                                    </p:anim>
                                    <p:anim calcmode="lin" valueType="num">
                                      <p:cBhvr additive="base">
                                        <p:cTn id="27"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bldLvl="0" animBg="1"/>
      <p:bldP spid="28" grpId="0" bldLvl="0" animBg="1"/>
      <p:bldP spid="29" grpId="0"/>
      <p:bldP spid="3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5.2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镇村体系规划</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8" name="矩形 27"/>
          <p:cNvSpPr/>
          <p:nvPr/>
        </p:nvSpPr>
        <p:spPr>
          <a:xfrm>
            <a:off x="3583305" y="1645285"/>
            <a:ext cx="5083810" cy="1164590"/>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29" name="矩形 28"/>
          <p:cNvSpPr/>
          <p:nvPr/>
        </p:nvSpPr>
        <p:spPr>
          <a:xfrm>
            <a:off x="4370805" y="1649176"/>
            <a:ext cx="3515183" cy="3274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lstStyle/>
          <a:p>
            <a:pPr algn="ctr"/>
            <a:r>
              <a:rPr lang="zh-CN" altLang="en-US" sz="1400">
                <a:latin typeface="微软雅黑" panose="020B0503020204020204" pitchFamily="34" charset="-122"/>
                <a:ea typeface="微软雅黑" panose="020B0503020204020204" pitchFamily="34" charset="-122"/>
                <a:sym typeface="+mn-ea"/>
              </a:rPr>
              <a:t>绿色农牧</a:t>
            </a:r>
            <a:endParaRPr lang="zh-CN" altLang="en-US" sz="1400" dirty="0">
              <a:latin typeface="微软雅黑" panose="020B0503020204020204" pitchFamily="34" charset="-122"/>
              <a:ea typeface="微软雅黑" panose="020B0503020204020204" pitchFamily="34" charset="-122"/>
            </a:endParaRPr>
          </a:p>
        </p:txBody>
      </p:sp>
      <p:sp>
        <p:nvSpPr>
          <p:cNvPr id="34" name="TextBox 33"/>
          <p:cNvSpPr txBox="1"/>
          <p:nvPr/>
        </p:nvSpPr>
        <p:spPr>
          <a:xfrm>
            <a:off x="3860165" y="1967865"/>
            <a:ext cx="4537075" cy="646430"/>
          </a:xfrm>
          <a:prstGeom prst="rect">
            <a:avLst/>
          </a:prstGeom>
          <a:noFill/>
        </p:spPr>
        <p:txBody>
          <a:bodyPr wrap="square" lIns="68584" tIns="34291" rIns="68584" bIns="34291" rtlCol="0">
            <a:noAutofit/>
          </a:bodyPr>
          <a:lstStyle/>
          <a:p>
            <a:pPr>
              <a:lnSpc>
                <a:spcPct val="130000"/>
              </a:lnSpc>
            </a:pPr>
            <a:r>
              <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rPr>
              <a:t>小佘太镇镇区，重点发展现代服务业、重点发展现代农、林、牧业，体现区域特色拓展生产功能，严守生态保护红线、永久基本农田及基本草原范围，强化生物多样性；拓展生产功能，引导农林牧加工等向镇区（乡集镇）或所在旗县产业园区集中。</a:t>
            </a:r>
            <a:endPar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5" name="矩形 34"/>
          <p:cNvSpPr/>
          <p:nvPr/>
        </p:nvSpPr>
        <p:spPr>
          <a:xfrm>
            <a:off x="3564309" y="2985650"/>
            <a:ext cx="5102700" cy="839134"/>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36" name="矩形 35"/>
          <p:cNvSpPr/>
          <p:nvPr/>
        </p:nvSpPr>
        <p:spPr>
          <a:xfrm>
            <a:off x="4370805" y="2830180"/>
            <a:ext cx="3515183" cy="3274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lstStyle/>
          <a:p>
            <a:pPr algn="ctr"/>
            <a:r>
              <a:rPr lang="zh-CN" altLang="en-US" sz="1400">
                <a:latin typeface="微软雅黑" panose="020B0503020204020204" pitchFamily="34" charset="-122"/>
                <a:ea typeface="微软雅黑" panose="020B0503020204020204" pitchFamily="34" charset="-122"/>
              </a:rPr>
              <a:t>农旅融合</a:t>
            </a:r>
            <a:endParaRPr lang="zh-CN" altLang="en-US" sz="1400">
              <a:latin typeface="微软雅黑" panose="020B0503020204020204" pitchFamily="34" charset="-122"/>
              <a:ea typeface="微软雅黑" panose="020B0503020204020204" pitchFamily="34" charset="-122"/>
            </a:endParaRPr>
          </a:p>
        </p:txBody>
      </p:sp>
      <p:sp>
        <p:nvSpPr>
          <p:cNvPr id="37" name="TextBox 36"/>
          <p:cNvSpPr txBox="1"/>
          <p:nvPr/>
        </p:nvSpPr>
        <p:spPr>
          <a:xfrm>
            <a:off x="3860165" y="3178810"/>
            <a:ext cx="4537075" cy="565150"/>
          </a:xfrm>
          <a:prstGeom prst="rect">
            <a:avLst/>
          </a:prstGeom>
          <a:noFill/>
        </p:spPr>
        <p:txBody>
          <a:bodyPr wrap="square" lIns="68584" tIns="34291" rIns="68584" bIns="34291" rtlCol="0">
            <a:noAutofit/>
          </a:bodyPr>
          <a:lstStyle/>
          <a:p>
            <a:pPr>
              <a:lnSpc>
                <a:spcPct val="130000"/>
              </a:lnSpc>
            </a:pPr>
            <a:r>
              <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rPr>
              <a:t>包括十七份村、永红村、东五份村，规模化、以观光农业、设施农业为主体，集约化经营土地，提高土地利用效率，积极推进农业现代化进程。</a:t>
            </a:r>
            <a:endPar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40" name="TextBox 39"/>
          <p:cNvSpPr txBox="1"/>
          <p:nvPr/>
        </p:nvSpPr>
        <p:spPr>
          <a:xfrm>
            <a:off x="3860165" y="3774440"/>
            <a:ext cx="4537075" cy="751840"/>
          </a:xfrm>
          <a:prstGeom prst="rect">
            <a:avLst/>
          </a:prstGeom>
          <a:noFill/>
        </p:spPr>
        <p:txBody>
          <a:bodyPr wrap="square" lIns="68584" tIns="34291" rIns="68584" bIns="34291" rtlCol="0">
            <a:noAutofit/>
          </a:bodyPr>
          <a:lstStyle/>
          <a:p>
            <a:pPr>
              <a:lnSpc>
                <a:spcPct val="130000"/>
              </a:lnSpc>
            </a:pPr>
            <a:endPar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4" name="流程图: 数据 3"/>
          <p:cNvSpPr/>
          <p:nvPr/>
        </p:nvSpPr>
        <p:spPr>
          <a:xfrm rot="16200000" flipH="1">
            <a:off x="129293" y="1385211"/>
            <a:ext cx="504055" cy="198774"/>
          </a:xfrm>
          <a:prstGeom prst="flowChartInputOutpu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圆角矩形 4"/>
          <p:cNvSpPr/>
          <p:nvPr/>
        </p:nvSpPr>
        <p:spPr>
          <a:xfrm>
            <a:off x="425950" y="1059582"/>
            <a:ext cx="3024336" cy="3600400"/>
          </a:xfrm>
          <a:prstGeom prst="roundRect">
            <a:avLst>
              <a:gd name="adj" fmla="val 6769"/>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五边形 5"/>
          <p:cNvSpPr/>
          <p:nvPr/>
        </p:nvSpPr>
        <p:spPr>
          <a:xfrm>
            <a:off x="281934" y="1339079"/>
            <a:ext cx="2584057" cy="397547"/>
          </a:xfrm>
          <a:prstGeom prst="homePlate">
            <a:avLst>
              <a:gd name="adj" fmla="val 334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
          <p:cNvSpPr txBox="1"/>
          <p:nvPr/>
        </p:nvSpPr>
        <p:spPr>
          <a:xfrm>
            <a:off x="631825" y="1862455"/>
            <a:ext cx="2602230" cy="2708275"/>
          </a:xfrm>
          <a:prstGeom prst="rect">
            <a:avLst/>
          </a:prstGeom>
          <a:noFill/>
        </p:spPr>
        <p:txBody>
          <a:bodyPr wrap="square" lIns="0" tIns="0" rIns="0" bIns="0" rtlCol="0">
            <a:no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fontAlgn="auto">
              <a:lnSpc>
                <a:spcPct val="150000"/>
              </a:lnSpc>
            </a:pPr>
            <a:r>
              <a:rPr lang="zh-CN" altLang="en-US" sz="1200" dirty="0">
                <a:solidFill>
                  <a:schemeClr val="tx1">
                    <a:lumMod val="75000"/>
                    <a:lumOff val="25000"/>
                  </a:schemeClr>
                </a:solidFill>
              </a:rPr>
              <a:t>镇村等级</a:t>
            </a:r>
            <a:r>
              <a:rPr sz="1200" dirty="0" err="1">
                <a:solidFill>
                  <a:schemeClr val="tx1">
                    <a:lumMod val="75000"/>
                    <a:lumOff val="25000"/>
                  </a:schemeClr>
                </a:solidFill>
              </a:rPr>
              <a:t>按照乡集镇</a:t>
            </a:r>
            <a:r>
              <a:rPr sz="1200" dirty="0">
                <a:solidFill>
                  <a:schemeClr val="tx1">
                    <a:lumMod val="75000"/>
                    <a:lumOff val="25000"/>
                  </a:schemeClr>
                </a:solidFill>
              </a:rPr>
              <a:t>—中心村—</a:t>
            </a:r>
            <a:r>
              <a:rPr sz="1200" dirty="0" err="1">
                <a:solidFill>
                  <a:schemeClr val="tx1">
                    <a:lumMod val="75000"/>
                    <a:lumOff val="25000"/>
                  </a:schemeClr>
                </a:solidFill>
              </a:rPr>
              <a:t>基层村三级体系</a:t>
            </a:r>
            <a:r>
              <a:rPr lang="zh-CN" altLang="en-US" sz="1200" dirty="0">
                <a:solidFill>
                  <a:schemeClr val="tx1">
                    <a:lumMod val="75000"/>
                    <a:lumOff val="25000"/>
                  </a:schemeClr>
                </a:solidFill>
              </a:rPr>
              <a:t>。</a:t>
            </a:r>
            <a:endParaRPr lang="en-US" altLang="zh-CN" sz="1200" dirty="0">
              <a:solidFill>
                <a:schemeClr val="tx1">
                  <a:lumMod val="75000"/>
                  <a:lumOff val="25000"/>
                </a:schemeClr>
              </a:solidFill>
            </a:endParaRPr>
          </a:p>
          <a:p>
            <a:pPr fontAlgn="auto">
              <a:lnSpc>
                <a:spcPct val="150000"/>
              </a:lnSpc>
            </a:pPr>
            <a:r>
              <a:rPr sz="1200" dirty="0" err="1">
                <a:solidFill>
                  <a:schemeClr val="tx1">
                    <a:lumMod val="75000"/>
                    <a:lumOff val="25000"/>
                  </a:schemeClr>
                </a:solidFill>
              </a:rPr>
              <a:t>根据小佘太镇镇域范围内各村庄的现状特征和发展潜力，将镇村职能划分为</a:t>
            </a:r>
            <a:r>
              <a:rPr lang="zh-CN" sz="1200" dirty="0" err="1">
                <a:solidFill>
                  <a:schemeClr val="tx1">
                    <a:lumMod val="75000"/>
                    <a:lumOff val="25000"/>
                  </a:schemeClr>
                </a:solidFill>
              </a:rPr>
              <a:t>二</a:t>
            </a:r>
            <a:r>
              <a:rPr sz="1200" dirty="0" err="1">
                <a:solidFill>
                  <a:schemeClr val="tx1">
                    <a:lumMod val="75000"/>
                    <a:lumOff val="25000"/>
                  </a:schemeClr>
                </a:solidFill>
              </a:rPr>
              <a:t>个基本类型，即</a:t>
            </a:r>
            <a:r>
              <a:rPr lang="zh-CN" sz="1200" dirty="0" err="1">
                <a:solidFill>
                  <a:schemeClr val="tx1">
                    <a:lumMod val="75000"/>
                    <a:lumOff val="25000"/>
                  </a:schemeClr>
                </a:solidFill>
              </a:rPr>
              <a:t>绿色农牧</a:t>
            </a:r>
            <a:r>
              <a:rPr sz="1200" dirty="0" err="1">
                <a:solidFill>
                  <a:schemeClr val="tx1">
                    <a:lumMod val="75000"/>
                    <a:lumOff val="25000"/>
                  </a:schemeClr>
                </a:solidFill>
              </a:rPr>
              <a:t>、农旅融合</a:t>
            </a:r>
            <a:r>
              <a:rPr sz="1200" dirty="0">
                <a:solidFill>
                  <a:schemeClr val="tx1">
                    <a:lumMod val="75000"/>
                    <a:lumOff val="25000"/>
                  </a:schemeClr>
                </a:solidFill>
              </a:rPr>
              <a:t>。</a:t>
            </a:r>
            <a:endParaRPr sz="1200" dirty="0">
              <a:solidFill>
                <a:schemeClr val="tx1">
                  <a:lumMod val="75000"/>
                  <a:lumOff val="25000"/>
                </a:schemeClr>
              </a:solidFill>
            </a:endParaRPr>
          </a:p>
        </p:txBody>
      </p:sp>
      <p:sp>
        <p:nvSpPr>
          <p:cNvPr id="8" name="TextBox 7"/>
          <p:cNvSpPr txBox="1"/>
          <p:nvPr/>
        </p:nvSpPr>
        <p:spPr>
          <a:xfrm>
            <a:off x="646723" y="1405854"/>
            <a:ext cx="1699107" cy="245745"/>
          </a:xfrm>
          <a:prstGeom prst="rect">
            <a:avLst/>
          </a:prstGeom>
          <a:noFill/>
        </p:spPr>
        <p:txBody>
          <a:bodyPr wrap="square" lIns="0" tIns="0" rIns="0" bIns="0" rtlCol="0">
            <a:spAutoFit/>
          </a:bodyPr>
          <a:lstStyle>
            <a:defPPr>
              <a:defRPr lang="zh-CN"/>
            </a:defPPr>
            <a:lvl1pPr>
              <a:defRPr sz="1400" b="1">
                <a:solidFill>
                  <a:schemeClr val="bg2">
                    <a:lumMod val="60000"/>
                    <a:lumOff val="40000"/>
                  </a:schemeClr>
                </a:solidFill>
                <a:latin typeface="微软雅黑" panose="020B0503020204020204" pitchFamily="34" charset="-122"/>
                <a:ea typeface="微软雅黑" panose="020B0503020204020204" pitchFamily="34" charset="-122"/>
              </a:defRPr>
            </a:lvl1pPr>
          </a:lstStyle>
          <a:p>
            <a:r>
              <a:rPr lang="zh-CN" altLang="en-US" sz="1600" dirty="0">
                <a:solidFill>
                  <a:schemeClr val="bg1"/>
                </a:solidFill>
              </a:rPr>
              <a:t>镇村等级体系</a:t>
            </a:r>
            <a:endParaRPr lang="zh-CN" altLang="en-US" sz="1600" dirty="0">
              <a:solidFill>
                <a:schemeClr val="bg1"/>
              </a:solidFill>
            </a:endParaRPr>
          </a:p>
        </p:txBody>
      </p:sp>
    </p:spTree>
  </p:cSld>
  <p:clrMapOvr>
    <a:masterClrMapping/>
  </p:clrMapOvr>
  <p:transition spd="slow" advTm="0">
    <p:cover/>
  </p:transition>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7"/>
                                            </p:tgtEl>
                                            <p:attrNameLst>
                                              <p:attrName>ppt_y</p:attrName>
                                            </p:attrNameLst>
                                          </p:cBhvr>
                                          <p:tavLst>
                                            <p:tav tm="0">
                                              <p:val>
                                                <p:strVal val="#ppt_y"/>
                                              </p:val>
                                            </p:tav>
                                            <p:tav tm="100000">
                                              <p:val>
                                                <p:strVal val="#ppt_y"/>
                                              </p:val>
                                            </p:tav>
                                          </p:tavLst>
                                        </p:anim>
                                        <p:anim calcmode="lin" valueType="num">
                                          <p:cBhvr>
                                            <p:cTn id="9"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7"/>
                                            </p:tgtEl>
                                          </p:cBhvr>
                                        </p:animEffect>
                                      </p:childTnLst>
                                    </p:cTn>
                                  </p:par>
                                </p:childTnLst>
                              </p:cTn>
                            </p:par>
                            <p:par>
                              <p:cTn id="12" fill="hold">
                                <p:stCondLst>
                                  <p:cond delay="949"/>
                                </p:stCondLst>
                                <p:childTnLst>
                                  <p:par>
                                    <p:cTn id="13" presetID="16" presetClass="entr" presetSubtype="37"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barn(outVertical)">
                                          <p:cBhvr>
                                            <p:cTn id="15" dur="500"/>
                                            <p:tgtEl>
                                              <p:spTgt spid="29"/>
                                            </p:tgtEl>
                                          </p:cBhvr>
                                        </p:animEffect>
                                      </p:childTnLst>
                                    </p:cTn>
                                  </p:par>
                                </p:childTnLst>
                              </p:cTn>
                            </p:par>
                            <p:par>
                              <p:cTn id="16" fill="hold">
                                <p:stCondLst>
                                  <p:cond delay="1449"/>
                                </p:stCondLst>
                                <p:childTnLst>
                                  <p:par>
                                    <p:cTn id="17" presetID="2" presetClass="entr" presetSubtype="1" fill="hold" grpId="0" nodeType="afterEffect" p14:presetBounceEnd="50000">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14:bounceEnd="50000">
                                          <p:cBhvr additive="base">
                                            <p:cTn id="19" dur="500" fill="hold"/>
                                            <p:tgtEl>
                                              <p:spTgt spid="28"/>
                                            </p:tgtEl>
                                            <p:attrNameLst>
                                              <p:attrName>ppt_x</p:attrName>
                                            </p:attrNameLst>
                                          </p:cBhvr>
                                          <p:tavLst>
                                            <p:tav tm="0">
                                              <p:val>
                                                <p:strVal val="#ppt_x"/>
                                              </p:val>
                                            </p:tav>
                                            <p:tav tm="100000">
                                              <p:val>
                                                <p:strVal val="#ppt_x"/>
                                              </p:val>
                                            </p:tav>
                                          </p:tavLst>
                                        </p:anim>
                                        <p:anim calcmode="lin" valueType="num" p14:bounceEnd="50000">
                                          <p:cBhvr additive="base">
                                            <p:cTn id="20" dur="500" fill="hold"/>
                                            <p:tgtEl>
                                              <p:spTgt spid="28"/>
                                            </p:tgtEl>
                                            <p:attrNameLst>
                                              <p:attrName>ppt_y</p:attrName>
                                            </p:attrNameLst>
                                          </p:cBhvr>
                                          <p:tavLst>
                                            <p:tav tm="0">
                                              <p:val>
                                                <p:strVal val="0-#ppt_h/2"/>
                                              </p:val>
                                            </p:tav>
                                            <p:tav tm="100000">
                                              <p:val>
                                                <p:strVal val="#ppt_y"/>
                                              </p:val>
                                            </p:tav>
                                          </p:tavLst>
                                        </p:anim>
                                      </p:childTnLst>
                                    </p:cTn>
                                  </p:par>
                                </p:childTnLst>
                              </p:cTn>
                            </p:par>
                            <p:par>
                              <p:cTn id="21" fill="hold">
                                <p:stCondLst>
                                  <p:cond delay="1949"/>
                                </p:stCondLst>
                                <p:childTnLst>
                                  <p:par>
                                    <p:cTn id="22" presetID="22" presetClass="entr" presetSubtype="8" fill="hold" grpId="0" nodeType="afterEffect">
                                      <p:stCondLst>
                                        <p:cond delay="0"/>
                                      </p:stCondLst>
                                      <p:iterate type="lt">
                                        <p:tmPct val="30000"/>
                                      </p:iterate>
                                      <p:childTnLst>
                                        <p:set>
                                          <p:cBhvr>
                                            <p:cTn id="23" dur="1" fill="hold">
                                              <p:stCondLst>
                                                <p:cond delay="0"/>
                                              </p:stCondLst>
                                            </p:cTn>
                                            <p:tgtEl>
                                              <p:spTgt spid="34"/>
                                            </p:tgtEl>
                                            <p:attrNameLst>
                                              <p:attrName>style.visibility</p:attrName>
                                            </p:attrNameLst>
                                          </p:cBhvr>
                                          <p:to>
                                            <p:strVal val="visible"/>
                                          </p:to>
                                        </p:set>
                                        <p:animEffect transition="in" filter="wipe(left)">
                                          <p:cBhvr>
                                            <p:cTn id="24" dur="100"/>
                                            <p:tgtEl>
                                              <p:spTgt spid="34"/>
                                            </p:tgtEl>
                                          </p:cBhvr>
                                        </p:animEffect>
                                      </p:childTnLst>
                                    </p:cTn>
                                  </p:par>
                                  <p:par>
                                    <p:cTn id="25" presetID="36" presetClass="emph" presetSubtype="0" fill="hold" grpId="1" nodeType="withEffect">
                                      <p:stCondLst>
                                        <p:cond delay="0"/>
                                      </p:stCondLst>
                                      <p:iterate type="lt">
                                        <p:tmPct val="30000"/>
                                      </p:iterate>
                                      <p:childTnLst>
                                        <p:animScale>
                                          <p:cBhvr>
                                            <p:cTn id="26" dur="50" autoRev="1" fill="hold">
                                              <p:stCondLst>
                                                <p:cond delay="0"/>
                                              </p:stCondLst>
                                            </p:cTn>
                                            <p:tgtEl>
                                              <p:spTgt spid="34"/>
                                            </p:tgtEl>
                                          </p:cBhvr>
                                          <p:to x="80000" y="100000"/>
                                        </p:animScale>
                                        <p:anim by="(#ppt_w*0.10)" calcmode="lin" valueType="num">
                                          <p:cBhvr>
                                            <p:cTn id="27" dur="50" autoRev="1" fill="hold">
                                              <p:stCondLst>
                                                <p:cond delay="0"/>
                                              </p:stCondLst>
                                            </p:cTn>
                                            <p:tgtEl>
                                              <p:spTgt spid="34"/>
                                            </p:tgtEl>
                                            <p:attrNameLst>
                                              <p:attrName>ppt_x</p:attrName>
                                            </p:attrNameLst>
                                          </p:cBhvr>
                                        </p:anim>
                                        <p:anim by="(-#ppt_w*0.10)" calcmode="lin" valueType="num">
                                          <p:cBhvr>
                                            <p:cTn id="28" dur="50" autoRev="1" fill="hold">
                                              <p:stCondLst>
                                                <p:cond delay="0"/>
                                              </p:stCondLst>
                                            </p:cTn>
                                            <p:tgtEl>
                                              <p:spTgt spid="34"/>
                                            </p:tgtEl>
                                            <p:attrNameLst>
                                              <p:attrName>ppt_y</p:attrName>
                                            </p:attrNameLst>
                                          </p:cBhvr>
                                        </p:anim>
                                        <p:animRot by="-480000">
                                          <p:cBhvr>
                                            <p:cTn id="29" dur="50" autoRev="1" fill="hold">
                                              <p:stCondLst>
                                                <p:cond delay="0"/>
                                              </p:stCondLst>
                                            </p:cTn>
                                            <p:tgtEl>
                                              <p:spTgt spid="34"/>
                                            </p:tgtEl>
                                            <p:attrNameLst>
                                              <p:attrName>r</p:attrName>
                                            </p:attrNameLst>
                                          </p:cBhvr>
                                        </p:animRot>
                                      </p:childTnLst>
                                    </p:cTn>
                                  </p:par>
                                </p:childTnLst>
                              </p:cTn>
                            </p:par>
                            <p:par>
                              <p:cTn id="30" fill="hold">
                                <p:stCondLst>
                                  <p:cond delay="5289"/>
                                </p:stCondLst>
                                <p:childTnLst>
                                  <p:par>
                                    <p:cTn id="31" presetID="16" presetClass="entr" presetSubtype="37" fill="hold" grpId="0" nodeType="afterEffect">
                                      <p:stCondLst>
                                        <p:cond delay="0"/>
                                      </p:stCondLst>
                                      <p:childTnLst>
                                        <p:set>
                                          <p:cBhvr>
                                            <p:cTn id="32" dur="1" fill="hold">
                                              <p:stCondLst>
                                                <p:cond delay="0"/>
                                              </p:stCondLst>
                                            </p:cTn>
                                            <p:tgtEl>
                                              <p:spTgt spid="36"/>
                                            </p:tgtEl>
                                            <p:attrNameLst>
                                              <p:attrName>style.visibility</p:attrName>
                                            </p:attrNameLst>
                                          </p:cBhvr>
                                          <p:to>
                                            <p:strVal val="visible"/>
                                          </p:to>
                                        </p:set>
                                        <p:animEffect transition="in" filter="barn(outVertical)">
                                          <p:cBhvr>
                                            <p:cTn id="33" dur="500"/>
                                            <p:tgtEl>
                                              <p:spTgt spid="36"/>
                                            </p:tgtEl>
                                          </p:cBhvr>
                                        </p:animEffect>
                                      </p:childTnLst>
                                    </p:cTn>
                                  </p:par>
                                </p:childTnLst>
                              </p:cTn>
                            </p:par>
                            <p:par>
                              <p:cTn id="34" fill="hold">
                                <p:stCondLst>
                                  <p:cond delay="5789"/>
                                </p:stCondLst>
                                <p:childTnLst>
                                  <p:par>
                                    <p:cTn id="35" presetID="2" presetClass="entr" presetSubtype="1" fill="hold" grpId="0" nodeType="afterEffect" p14:presetBounceEnd="50000">
                                      <p:stCondLst>
                                        <p:cond delay="0"/>
                                      </p:stCondLst>
                                      <p:childTnLst>
                                        <p:set>
                                          <p:cBhvr>
                                            <p:cTn id="36" dur="1" fill="hold">
                                              <p:stCondLst>
                                                <p:cond delay="0"/>
                                              </p:stCondLst>
                                            </p:cTn>
                                            <p:tgtEl>
                                              <p:spTgt spid="35"/>
                                            </p:tgtEl>
                                            <p:attrNameLst>
                                              <p:attrName>style.visibility</p:attrName>
                                            </p:attrNameLst>
                                          </p:cBhvr>
                                          <p:to>
                                            <p:strVal val="visible"/>
                                          </p:to>
                                        </p:set>
                                        <p:anim calcmode="lin" valueType="num" p14:bounceEnd="50000">
                                          <p:cBhvr additive="base">
                                            <p:cTn id="37" dur="500" fill="hold"/>
                                            <p:tgtEl>
                                              <p:spTgt spid="35"/>
                                            </p:tgtEl>
                                            <p:attrNameLst>
                                              <p:attrName>ppt_x</p:attrName>
                                            </p:attrNameLst>
                                          </p:cBhvr>
                                          <p:tavLst>
                                            <p:tav tm="0">
                                              <p:val>
                                                <p:strVal val="#ppt_x"/>
                                              </p:val>
                                            </p:tav>
                                            <p:tav tm="100000">
                                              <p:val>
                                                <p:strVal val="#ppt_x"/>
                                              </p:val>
                                            </p:tav>
                                          </p:tavLst>
                                        </p:anim>
                                        <p:anim calcmode="lin" valueType="num" p14:bounceEnd="50000">
                                          <p:cBhvr additive="base">
                                            <p:cTn id="38" dur="500" fill="hold"/>
                                            <p:tgtEl>
                                              <p:spTgt spid="35"/>
                                            </p:tgtEl>
                                            <p:attrNameLst>
                                              <p:attrName>ppt_y</p:attrName>
                                            </p:attrNameLst>
                                          </p:cBhvr>
                                          <p:tavLst>
                                            <p:tav tm="0">
                                              <p:val>
                                                <p:strVal val="0-#ppt_h/2"/>
                                              </p:val>
                                            </p:tav>
                                            <p:tav tm="100000">
                                              <p:val>
                                                <p:strVal val="#ppt_y"/>
                                              </p:val>
                                            </p:tav>
                                          </p:tavLst>
                                        </p:anim>
                                      </p:childTnLst>
                                    </p:cTn>
                                  </p:par>
                                </p:childTnLst>
                              </p:cTn>
                            </p:par>
                            <p:par>
                              <p:cTn id="39" fill="hold">
                                <p:stCondLst>
                                  <p:cond delay="6289"/>
                                </p:stCondLst>
                                <p:childTnLst>
                                  <p:par>
                                    <p:cTn id="40" presetID="22" presetClass="entr" presetSubtype="8" fill="hold" grpId="0" nodeType="afterEffect">
                                      <p:stCondLst>
                                        <p:cond delay="0"/>
                                      </p:stCondLst>
                                      <p:iterate type="lt">
                                        <p:tmPct val="30000"/>
                                      </p:iterate>
                                      <p:childTnLst>
                                        <p:set>
                                          <p:cBhvr>
                                            <p:cTn id="41" dur="1" fill="hold">
                                              <p:stCondLst>
                                                <p:cond delay="0"/>
                                              </p:stCondLst>
                                            </p:cTn>
                                            <p:tgtEl>
                                              <p:spTgt spid="37"/>
                                            </p:tgtEl>
                                            <p:attrNameLst>
                                              <p:attrName>style.visibility</p:attrName>
                                            </p:attrNameLst>
                                          </p:cBhvr>
                                          <p:to>
                                            <p:strVal val="visible"/>
                                          </p:to>
                                        </p:set>
                                        <p:animEffect transition="in" filter="wipe(left)">
                                          <p:cBhvr>
                                            <p:cTn id="42" dur="100"/>
                                            <p:tgtEl>
                                              <p:spTgt spid="37"/>
                                            </p:tgtEl>
                                          </p:cBhvr>
                                        </p:animEffect>
                                      </p:childTnLst>
                                    </p:cTn>
                                  </p:par>
                                  <p:par>
                                    <p:cTn id="43" presetID="36" presetClass="emph" presetSubtype="0" fill="hold" grpId="1" nodeType="withEffect">
                                      <p:stCondLst>
                                        <p:cond delay="0"/>
                                      </p:stCondLst>
                                      <p:iterate type="lt">
                                        <p:tmPct val="30000"/>
                                      </p:iterate>
                                      <p:childTnLst>
                                        <p:animScale>
                                          <p:cBhvr>
                                            <p:cTn id="44" dur="50" autoRev="1" fill="hold">
                                              <p:stCondLst>
                                                <p:cond delay="0"/>
                                              </p:stCondLst>
                                            </p:cTn>
                                            <p:tgtEl>
                                              <p:spTgt spid="37"/>
                                            </p:tgtEl>
                                          </p:cBhvr>
                                          <p:to x="80000" y="100000"/>
                                        </p:animScale>
                                        <p:anim by="(#ppt_w*0.10)" calcmode="lin" valueType="num">
                                          <p:cBhvr>
                                            <p:cTn id="45" dur="50" autoRev="1" fill="hold">
                                              <p:stCondLst>
                                                <p:cond delay="0"/>
                                              </p:stCondLst>
                                            </p:cTn>
                                            <p:tgtEl>
                                              <p:spTgt spid="37"/>
                                            </p:tgtEl>
                                            <p:attrNameLst>
                                              <p:attrName>ppt_x</p:attrName>
                                            </p:attrNameLst>
                                          </p:cBhvr>
                                        </p:anim>
                                        <p:anim by="(-#ppt_w*0.10)" calcmode="lin" valueType="num">
                                          <p:cBhvr>
                                            <p:cTn id="46" dur="50" autoRev="1" fill="hold">
                                              <p:stCondLst>
                                                <p:cond delay="0"/>
                                              </p:stCondLst>
                                            </p:cTn>
                                            <p:tgtEl>
                                              <p:spTgt spid="37"/>
                                            </p:tgtEl>
                                            <p:attrNameLst>
                                              <p:attrName>ppt_y</p:attrName>
                                            </p:attrNameLst>
                                          </p:cBhvr>
                                        </p:anim>
                                        <p:animRot by="-480000">
                                          <p:cBhvr>
                                            <p:cTn id="47" dur="50" autoRev="1" fill="hold">
                                              <p:stCondLst>
                                                <p:cond delay="0"/>
                                              </p:stCondLst>
                                            </p:cTn>
                                            <p:tgtEl>
                                              <p:spTgt spid="37"/>
                                            </p:tgtEl>
                                            <p:attrNameLst>
                                              <p:attrName>r</p:attrName>
                                            </p:attrNameLst>
                                          </p:cBhvr>
                                        </p:animRot>
                                      </p:childTnLst>
                                    </p:cTn>
                                  </p:par>
                                </p:childTnLst>
                              </p:cTn>
                            </p:par>
                            <p:par>
                              <p:cTn id="48" fill="hold">
                                <p:stCondLst>
                                  <p:cond delay="8250"/>
                                </p:stCondLst>
                                <p:childTnLst>
                                  <p:par>
                                    <p:cTn id="49" presetID="22" presetClass="entr" presetSubtype="8" fill="hold" grpId="0" nodeType="afterEffect">
                                      <p:stCondLst>
                                        <p:cond delay="0"/>
                                      </p:stCondLst>
                                      <p:iterate type="lt">
                                        <p:tmPct val="30000"/>
                                      </p:iterate>
                                      <p:childTnLst>
                                        <p:set>
                                          <p:cBhvr>
                                            <p:cTn id="50" dur="1" fill="hold">
                                              <p:stCondLst>
                                                <p:cond delay="0"/>
                                              </p:stCondLst>
                                            </p:cTn>
                                            <p:tgtEl>
                                              <p:spTgt spid="40"/>
                                            </p:tgtEl>
                                            <p:attrNameLst>
                                              <p:attrName>style.visibility</p:attrName>
                                            </p:attrNameLst>
                                          </p:cBhvr>
                                          <p:to>
                                            <p:strVal val="visible"/>
                                          </p:to>
                                        </p:set>
                                        <p:animEffect transition="in" filter="wipe(left)">
                                          <p:cBhvr>
                                            <p:cTn id="51" dur="100"/>
                                            <p:tgtEl>
                                              <p:spTgt spid="40"/>
                                            </p:tgtEl>
                                          </p:cBhvr>
                                        </p:animEffect>
                                      </p:childTnLst>
                                    </p:cTn>
                                  </p:par>
                                  <p:par>
                                    <p:cTn id="52" presetID="36" presetClass="emph" presetSubtype="0" fill="hold" grpId="1" nodeType="withEffect">
                                      <p:stCondLst>
                                        <p:cond delay="0"/>
                                      </p:stCondLst>
                                      <p:iterate type="lt">
                                        <p:tmPct val="30000"/>
                                      </p:iterate>
                                      <p:childTnLst>
                                        <p:animScale>
                                          <p:cBhvr>
                                            <p:cTn id="53" dur="50" autoRev="1" fill="hold">
                                              <p:stCondLst>
                                                <p:cond delay="0"/>
                                              </p:stCondLst>
                                            </p:cTn>
                                            <p:tgtEl>
                                              <p:spTgt spid="40"/>
                                            </p:tgtEl>
                                          </p:cBhvr>
                                          <p:to x="80000" y="100000"/>
                                        </p:animScale>
                                        <p:anim by="(#ppt_w*0.10)" calcmode="lin" valueType="num">
                                          <p:cBhvr>
                                            <p:cTn id="54" dur="50" autoRev="1" fill="hold">
                                              <p:stCondLst>
                                                <p:cond delay="0"/>
                                              </p:stCondLst>
                                            </p:cTn>
                                            <p:tgtEl>
                                              <p:spTgt spid="40"/>
                                            </p:tgtEl>
                                            <p:attrNameLst>
                                              <p:attrName>ppt_x</p:attrName>
                                            </p:attrNameLst>
                                          </p:cBhvr>
                                        </p:anim>
                                        <p:anim by="(-#ppt_w*0.10)" calcmode="lin" valueType="num">
                                          <p:cBhvr>
                                            <p:cTn id="55" dur="50" autoRev="1" fill="hold">
                                              <p:stCondLst>
                                                <p:cond delay="0"/>
                                              </p:stCondLst>
                                            </p:cTn>
                                            <p:tgtEl>
                                              <p:spTgt spid="40"/>
                                            </p:tgtEl>
                                            <p:attrNameLst>
                                              <p:attrName>ppt_y</p:attrName>
                                            </p:attrNameLst>
                                          </p:cBhvr>
                                        </p:anim>
                                        <p:animRot by="-480000">
                                          <p:cBhvr>
                                            <p:cTn id="56" dur="50" autoRev="1" fill="hold">
                                              <p:stCondLst>
                                                <p:cond delay="0"/>
                                              </p:stCondLst>
                                            </p:cTn>
                                            <p:tgtEl>
                                              <p:spTgt spid="40"/>
                                            </p:tgtEl>
                                            <p:attrNameLst>
                                              <p:attrName>r</p:attrName>
                                            </p:attrNameLst>
                                          </p:cBhvr>
                                        </p:animRot>
                                      </p:childTnLst>
                                    </p:cTn>
                                  </p:par>
                                  <p:par>
                                    <p:cTn id="57" presetID="22" presetClass="entr" presetSubtype="1" fill="hold" grpId="0" nodeType="withEffect">
                                      <p:stCondLst>
                                        <p:cond delay="0"/>
                                      </p:stCondLst>
                                      <p:childTnLst>
                                        <p:set>
                                          <p:cBhvr>
                                            <p:cTn id="58" dur="1" fill="hold">
                                              <p:stCondLst>
                                                <p:cond delay="0"/>
                                              </p:stCondLst>
                                            </p:cTn>
                                            <p:tgtEl>
                                              <p:spTgt spid="5"/>
                                            </p:tgtEl>
                                            <p:attrNameLst>
                                              <p:attrName>style.visibility</p:attrName>
                                            </p:attrNameLst>
                                          </p:cBhvr>
                                          <p:to>
                                            <p:strVal val="visible"/>
                                          </p:to>
                                        </p:set>
                                        <p:animEffect transition="in" filter="wipe(up)">
                                          <p:cBhvr>
                                            <p:cTn id="59" dur="500"/>
                                            <p:tgtEl>
                                              <p:spTgt spid="5"/>
                                            </p:tgtEl>
                                          </p:cBhvr>
                                        </p:animEffect>
                                      </p:childTnLst>
                                    </p:cTn>
                                  </p:par>
                                </p:childTnLst>
                              </p:cTn>
                            </p:par>
                            <p:par>
                              <p:cTn id="60" fill="hold">
                                <p:stCondLst>
                                  <p:cond delay="8750"/>
                                </p:stCondLst>
                                <p:childTnLst>
                                  <p:par>
                                    <p:cTn id="61" presetID="22" presetClass="entr" presetSubtype="2" fill="hold" grpId="0" nodeType="after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wipe(right)">
                                          <p:cBhvr>
                                            <p:cTn id="63" dur="500"/>
                                            <p:tgtEl>
                                              <p:spTgt spid="4"/>
                                            </p:tgtEl>
                                          </p:cBhvr>
                                        </p:animEffect>
                                      </p:childTnLst>
                                    </p:cTn>
                                  </p:par>
                                </p:childTnLst>
                              </p:cTn>
                            </p:par>
                            <p:par>
                              <p:cTn id="64" fill="hold">
                                <p:stCondLst>
                                  <p:cond delay="9250"/>
                                </p:stCondLst>
                                <p:childTnLst>
                                  <p:par>
                                    <p:cTn id="65" presetID="22" presetClass="entr" presetSubtype="8" fill="hold" grpId="0" nodeType="afterEffect">
                                      <p:stCondLst>
                                        <p:cond delay="0"/>
                                      </p:stCondLst>
                                      <p:childTnLst>
                                        <p:set>
                                          <p:cBhvr>
                                            <p:cTn id="66" dur="1" fill="hold">
                                              <p:stCondLst>
                                                <p:cond delay="0"/>
                                              </p:stCondLst>
                                            </p:cTn>
                                            <p:tgtEl>
                                              <p:spTgt spid="6"/>
                                            </p:tgtEl>
                                            <p:attrNameLst>
                                              <p:attrName>style.visibility</p:attrName>
                                            </p:attrNameLst>
                                          </p:cBhvr>
                                          <p:to>
                                            <p:strVal val="visible"/>
                                          </p:to>
                                        </p:set>
                                        <p:animEffect transition="in" filter="wipe(left)">
                                          <p:cBhvr>
                                            <p:cTn id="67" dur="500"/>
                                            <p:tgtEl>
                                              <p:spTgt spid="6"/>
                                            </p:tgtEl>
                                          </p:cBhvr>
                                        </p:animEffect>
                                      </p:childTnLst>
                                    </p:cTn>
                                  </p:par>
                                  <p:par>
                                    <p:cTn id="68" presetID="22" presetClass="entr" presetSubtype="8" fill="hold" grpId="0" nodeType="withEffect">
                                      <p:stCondLst>
                                        <p:cond delay="0"/>
                                      </p:stCondLst>
                                      <p:childTnLst>
                                        <p:set>
                                          <p:cBhvr>
                                            <p:cTn id="69" dur="1" fill="hold">
                                              <p:stCondLst>
                                                <p:cond delay="0"/>
                                              </p:stCondLst>
                                            </p:cTn>
                                            <p:tgtEl>
                                              <p:spTgt spid="8"/>
                                            </p:tgtEl>
                                            <p:attrNameLst>
                                              <p:attrName>style.visibility</p:attrName>
                                            </p:attrNameLst>
                                          </p:cBhvr>
                                          <p:to>
                                            <p:strVal val="visible"/>
                                          </p:to>
                                        </p:set>
                                        <p:animEffect transition="in" filter="wipe(left)">
                                          <p:cBhvr>
                                            <p:cTn id="70" dur="500"/>
                                            <p:tgtEl>
                                              <p:spTgt spid="8"/>
                                            </p:tgtEl>
                                          </p:cBhvr>
                                        </p:animEffect>
                                      </p:childTnLst>
                                    </p:cTn>
                                  </p:par>
                                </p:childTnLst>
                              </p:cTn>
                            </p:par>
                            <p:par>
                              <p:cTn id="71" fill="hold">
                                <p:stCondLst>
                                  <p:cond delay="9750"/>
                                </p:stCondLst>
                                <p:childTnLst>
                                  <p:par>
                                    <p:cTn id="72" presetID="22" presetClass="entr" presetSubtype="8" fill="hold" grpId="0" nodeType="afterEffect">
                                      <p:stCondLst>
                                        <p:cond delay="0"/>
                                      </p:stCondLst>
                                      <p:childTnLst>
                                        <p:set>
                                          <p:cBhvr>
                                            <p:cTn id="73" dur="1" fill="hold">
                                              <p:stCondLst>
                                                <p:cond delay="0"/>
                                              </p:stCondLst>
                                            </p:cTn>
                                            <p:tgtEl>
                                              <p:spTgt spid="7"/>
                                            </p:tgtEl>
                                            <p:attrNameLst>
                                              <p:attrName>style.visibility</p:attrName>
                                            </p:attrNameLst>
                                          </p:cBhvr>
                                          <p:to>
                                            <p:strVal val="visible"/>
                                          </p:to>
                                        </p:set>
                                        <p:animEffect transition="in" filter="wipe(left)">
                                          <p:cBhvr>
                                            <p:cTn id="7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bldLvl="0" animBg="1"/>
          <p:bldP spid="29" grpId="0" bldLvl="0" animBg="1"/>
          <p:bldP spid="34" grpId="0"/>
          <p:bldP spid="34" grpId="1"/>
          <p:bldP spid="35" grpId="0" bldLvl="0" animBg="1"/>
          <p:bldP spid="36" grpId="0" bldLvl="0" animBg="1"/>
          <p:bldP spid="37" grpId="0"/>
          <p:bldP spid="37" grpId="1"/>
          <p:bldP spid="40" grpId="0"/>
          <p:bldP spid="40" grpId="1"/>
          <p:bldP spid="4" grpId="0" bldLvl="0" animBg="1"/>
          <p:bldP spid="5" grpId="0" bldLvl="0" animBg="1"/>
          <p:bldP spid="6" grpId="0" bldLvl="0" animBg="1"/>
          <p:bldP spid="7"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7"/>
                                            </p:tgtEl>
                                            <p:attrNameLst>
                                              <p:attrName>ppt_y</p:attrName>
                                            </p:attrNameLst>
                                          </p:cBhvr>
                                          <p:tavLst>
                                            <p:tav tm="0">
                                              <p:val>
                                                <p:strVal val="#ppt_y"/>
                                              </p:val>
                                            </p:tav>
                                            <p:tav tm="100000">
                                              <p:val>
                                                <p:strVal val="#ppt_y"/>
                                              </p:val>
                                            </p:tav>
                                          </p:tavLst>
                                        </p:anim>
                                        <p:anim calcmode="lin" valueType="num">
                                          <p:cBhvr>
                                            <p:cTn id="9"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7"/>
                                            </p:tgtEl>
                                          </p:cBhvr>
                                        </p:animEffect>
                                      </p:childTnLst>
                                    </p:cTn>
                                  </p:par>
                                </p:childTnLst>
                              </p:cTn>
                            </p:par>
                            <p:par>
                              <p:cTn id="12" fill="hold">
                                <p:stCondLst>
                                  <p:cond delay="949"/>
                                </p:stCondLst>
                                <p:childTnLst>
                                  <p:par>
                                    <p:cTn id="13" presetID="16" presetClass="entr" presetSubtype="37"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barn(outVertical)">
                                          <p:cBhvr>
                                            <p:cTn id="15" dur="500"/>
                                            <p:tgtEl>
                                              <p:spTgt spid="29"/>
                                            </p:tgtEl>
                                          </p:cBhvr>
                                        </p:animEffect>
                                      </p:childTnLst>
                                    </p:cTn>
                                  </p:par>
                                </p:childTnLst>
                              </p:cTn>
                            </p:par>
                            <p:par>
                              <p:cTn id="16" fill="hold">
                                <p:stCondLst>
                                  <p:cond delay="1449"/>
                                </p:stCondLst>
                                <p:childTnLst>
                                  <p:par>
                                    <p:cTn id="17" presetID="2" presetClass="entr" presetSubtype="1" fill="hold" grpId="0" nodeType="after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0-#ppt_h/2"/>
                                              </p:val>
                                            </p:tav>
                                            <p:tav tm="100000">
                                              <p:val>
                                                <p:strVal val="#ppt_y"/>
                                              </p:val>
                                            </p:tav>
                                          </p:tavLst>
                                        </p:anim>
                                      </p:childTnLst>
                                    </p:cTn>
                                  </p:par>
                                </p:childTnLst>
                              </p:cTn>
                            </p:par>
                            <p:par>
                              <p:cTn id="21" fill="hold">
                                <p:stCondLst>
                                  <p:cond delay="1949"/>
                                </p:stCondLst>
                                <p:childTnLst>
                                  <p:par>
                                    <p:cTn id="22" presetID="22" presetClass="entr" presetSubtype="8" fill="hold" grpId="0" nodeType="afterEffect">
                                      <p:stCondLst>
                                        <p:cond delay="0"/>
                                      </p:stCondLst>
                                      <p:iterate type="lt">
                                        <p:tmPct val="30000"/>
                                      </p:iterate>
                                      <p:childTnLst>
                                        <p:set>
                                          <p:cBhvr>
                                            <p:cTn id="23" dur="1" fill="hold">
                                              <p:stCondLst>
                                                <p:cond delay="0"/>
                                              </p:stCondLst>
                                            </p:cTn>
                                            <p:tgtEl>
                                              <p:spTgt spid="34"/>
                                            </p:tgtEl>
                                            <p:attrNameLst>
                                              <p:attrName>style.visibility</p:attrName>
                                            </p:attrNameLst>
                                          </p:cBhvr>
                                          <p:to>
                                            <p:strVal val="visible"/>
                                          </p:to>
                                        </p:set>
                                        <p:animEffect transition="in" filter="wipe(left)">
                                          <p:cBhvr>
                                            <p:cTn id="24" dur="100"/>
                                            <p:tgtEl>
                                              <p:spTgt spid="34"/>
                                            </p:tgtEl>
                                          </p:cBhvr>
                                        </p:animEffect>
                                      </p:childTnLst>
                                    </p:cTn>
                                  </p:par>
                                  <p:par>
                                    <p:cTn id="25" presetID="36" presetClass="emph" presetSubtype="0" fill="hold" grpId="1" nodeType="withEffect">
                                      <p:stCondLst>
                                        <p:cond delay="0"/>
                                      </p:stCondLst>
                                      <p:iterate type="lt">
                                        <p:tmPct val="30000"/>
                                      </p:iterate>
                                      <p:childTnLst>
                                        <p:animScale>
                                          <p:cBhvr>
                                            <p:cTn id="26" dur="50" autoRev="1" fill="hold">
                                              <p:stCondLst>
                                                <p:cond delay="0"/>
                                              </p:stCondLst>
                                            </p:cTn>
                                            <p:tgtEl>
                                              <p:spTgt spid="34"/>
                                            </p:tgtEl>
                                          </p:cBhvr>
                                          <p:to x="80000" y="100000"/>
                                        </p:animScale>
                                        <p:anim by="(#ppt_w*0.10)" calcmode="lin" valueType="num">
                                          <p:cBhvr>
                                            <p:cTn id="27" dur="50" autoRev="1" fill="hold">
                                              <p:stCondLst>
                                                <p:cond delay="0"/>
                                              </p:stCondLst>
                                            </p:cTn>
                                            <p:tgtEl>
                                              <p:spTgt spid="34"/>
                                            </p:tgtEl>
                                            <p:attrNameLst>
                                              <p:attrName>ppt_x</p:attrName>
                                            </p:attrNameLst>
                                          </p:cBhvr>
                                        </p:anim>
                                        <p:anim by="(-#ppt_w*0.10)" calcmode="lin" valueType="num">
                                          <p:cBhvr>
                                            <p:cTn id="28" dur="50" autoRev="1" fill="hold">
                                              <p:stCondLst>
                                                <p:cond delay="0"/>
                                              </p:stCondLst>
                                            </p:cTn>
                                            <p:tgtEl>
                                              <p:spTgt spid="34"/>
                                            </p:tgtEl>
                                            <p:attrNameLst>
                                              <p:attrName>ppt_y</p:attrName>
                                            </p:attrNameLst>
                                          </p:cBhvr>
                                        </p:anim>
                                        <p:animRot by="-480000">
                                          <p:cBhvr>
                                            <p:cTn id="29" dur="50" autoRev="1" fill="hold">
                                              <p:stCondLst>
                                                <p:cond delay="0"/>
                                              </p:stCondLst>
                                            </p:cTn>
                                            <p:tgtEl>
                                              <p:spTgt spid="34"/>
                                            </p:tgtEl>
                                            <p:attrNameLst>
                                              <p:attrName>r</p:attrName>
                                            </p:attrNameLst>
                                          </p:cBhvr>
                                        </p:animRot>
                                      </p:childTnLst>
                                    </p:cTn>
                                  </p:par>
                                </p:childTnLst>
                              </p:cTn>
                            </p:par>
                            <p:par>
                              <p:cTn id="30" fill="hold">
                                <p:stCondLst>
                                  <p:cond delay="5289"/>
                                </p:stCondLst>
                                <p:childTnLst>
                                  <p:par>
                                    <p:cTn id="31" presetID="16" presetClass="entr" presetSubtype="37" fill="hold" grpId="0" nodeType="afterEffect">
                                      <p:stCondLst>
                                        <p:cond delay="0"/>
                                      </p:stCondLst>
                                      <p:childTnLst>
                                        <p:set>
                                          <p:cBhvr>
                                            <p:cTn id="32" dur="1" fill="hold">
                                              <p:stCondLst>
                                                <p:cond delay="0"/>
                                              </p:stCondLst>
                                            </p:cTn>
                                            <p:tgtEl>
                                              <p:spTgt spid="36"/>
                                            </p:tgtEl>
                                            <p:attrNameLst>
                                              <p:attrName>style.visibility</p:attrName>
                                            </p:attrNameLst>
                                          </p:cBhvr>
                                          <p:to>
                                            <p:strVal val="visible"/>
                                          </p:to>
                                        </p:set>
                                        <p:animEffect transition="in" filter="barn(outVertical)">
                                          <p:cBhvr>
                                            <p:cTn id="33" dur="500"/>
                                            <p:tgtEl>
                                              <p:spTgt spid="36"/>
                                            </p:tgtEl>
                                          </p:cBhvr>
                                        </p:animEffect>
                                      </p:childTnLst>
                                    </p:cTn>
                                  </p:par>
                                </p:childTnLst>
                              </p:cTn>
                            </p:par>
                            <p:par>
                              <p:cTn id="34" fill="hold">
                                <p:stCondLst>
                                  <p:cond delay="5789"/>
                                </p:stCondLst>
                                <p:childTnLst>
                                  <p:par>
                                    <p:cTn id="35" presetID="2" presetClass="entr" presetSubtype="1" fill="hold" grpId="0" nodeType="afterEffect">
                                      <p:stCondLst>
                                        <p:cond delay="0"/>
                                      </p:stCondLst>
                                      <p:childTnLst>
                                        <p:set>
                                          <p:cBhvr>
                                            <p:cTn id="36" dur="1" fill="hold">
                                              <p:stCondLst>
                                                <p:cond delay="0"/>
                                              </p:stCondLst>
                                            </p:cTn>
                                            <p:tgtEl>
                                              <p:spTgt spid="35"/>
                                            </p:tgtEl>
                                            <p:attrNameLst>
                                              <p:attrName>style.visibility</p:attrName>
                                            </p:attrNameLst>
                                          </p:cBhvr>
                                          <p:to>
                                            <p:strVal val="visible"/>
                                          </p:to>
                                        </p:set>
                                        <p:anim calcmode="lin" valueType="num">
                                          <p:cBhvr additive="base">
                                            <p:cTn id="37" dur="500" fill="hold"/>
                                            <p:tgtEl>
                                              <p:spTgt spid="35"/>
                                            </p:tgtEl>
                                            <p:attrNameLst>
                                              <p:attrName>ppt_x</p:attrName>
                                            </p:attrNameLst>
                                          </p:cBhvr>
                                          <p:tavLst>
                                            <p:tav tm="0">
                                              <p:val>
                                                <p:strVal val="#ppt_x"/>
                                              </p:val>
                                            </p:tav>
                                            <p:tav tm="100000">
                                              <p:val>
                                                <p:strVal val="#ppt_x"/>
                                              </p:val>
                                            </p:tav>
                                          </p:tavLst>
                                        </p:anim>
                                        <p:anim calcmode="lin" valueType="num">
                                          <p:cBhvr additive="base">
                                            <p:cTn id="38" dur="500" fill="hold"/>
                                            <p:tgtEl>
                                              <p:spTgt spid="35"/>
                                            </p:tgtEl>
                                            <p:attrNameLst>
                                              <p:attrName>ppt_y</p:attrName>
                                            </p:attrNameLst>
                                          </p:cBhvr>
                                          <p:tavLst>
                                            <p:tav tm="0">
                                              <p:val>
                                                <p:strVal val="0-#ppt_h/2"/>
                                              </p:val>
                                            </p:tav>
                                            <p:tav tm="100000">
                                              <p:val>
                                                <p:strVal val="#ppt_y"/>
                                              </p:val>
                                            </p:tav>
                                          </p:tavLst>
                                        </p:anim>
                                      </p:childTnLst>
                                    </p:cTn>
                                  </p:par>
                                </p:childTnLst>
                              </p:cTn>
                            </p:par>
                            <p:par>
                              <p:cTn id="39" fill="hold">
                                <p:stCondLst>
                                  <p:cond delay="6289"/>
                                </p:stCondLst>
                                <p:childTnLst>
                                  <p:par>
                                    <p:cTn id="40" presetID="22" presetClass="entr" presetSubtype="8" fill="hold" grpId="0" nodeType="afterEffect">
                                      <p:stCondLst>
                                        <p:cond delay="0"/>
                                      </p:stCondLst>
                                      <p:iterate type="lt">
                                        <p:tmPct val="30000"/>
                                      </p:iterate>
                                      <p:childTnLst>
                                        <p:set>
                                          <p:cBhvr>
                                            <p:cTn id="41" dur="1" fill="hold">
                                              <p:stCondLst>
                                                <p:cond delay="0"/>
                                              </p:stCondLst>
                                            </p:cTn>
                                            <p:tgtEl>
                                              <p:spTgt spid="37"/>
                                            </p:tgtEl>
                                            <p:attrNameLst>
                                              <p:attrName>style.visibility</p:attrName>
                                            </p:attrNameLst>
                                          </p:cBhvr>
                                          <p:to>
                                            <p:strVal val="visible"/>
                                          </p:to>
                                        </p:set>
                                        <p:animEffect transition="in" filter="wipe(left)">
                                          <p:cBhvr>
                                            <p:cTn id="42" dur="100"/>
                                            <p:tgtEl>
                                              <p:spTgt spid="37"/>
                                            </p:tgtEl>
                                          </p:cBhvr>
                                        </p:animEffect>
                                      </p:childTnLst>
                                    </p:cTn>
                                  </p:par>
                                  <p:par>
                                    <p:cTn id="43" presetID="36" presetClass="emph" presetSubtype="0" fill="hold" grpId="1" nodeType="withEffect">
                                      <p:stCondLst>
                                        <p:cond delay="0"/>
                                      </p:stCondLst>
                                      <p:iterate type="lt">
                                        <p:tmPct val="30000"/>
                                      </p:iterate>
                                      <p:childTnLst>
                                        <p:animScale>
                                          <p:cBhvr>
                                            <p:cTn id="44" dur="50" autoRev="1" fill="hold">
                                              <p:stCondLst>
                                                <p:cond delay="0"/>
                                              </p:stCondLst>
                                            </p:cTn>
                                            <p:tgtEl>
                                              <p:spTgt spid="37"/>
                                            </p:tgtEl>
                                          </p:cBhvr>
                                          <p:to x="80000" y="100000"/>
                                        </p:animScale>
                                        <p:anim by="(#ppt_w*0.10)" calcmode="lin" valueType="num">
                                          <p:cBhvr>
                                            <p:cTn id="45" dur="50" autoRev="1" fill="hold">
                                              <p:stCondLst>
                                                <p:cond delay="0"/>
                                              </p:stCondLst>
                                            </p:cTn>
                                            <p:tgtEl>
                                              <p:spTgt spid="37"/>
                                            </p:tgtEl>
                                            <p:attrNameLst>
                                              <p:attrName>ppt_x</p:attrName>
                                            </p:attrNameLst>
                                          </p:cBhvr>
                                        </p:anim>
                                        <p:anim by="(-#ppt_w*0.10)" calcmode="lin" valueType="num">
                                          <p:cBhvr>
                                            <p:cTn id="46" dur="50" autoRev="1" fill="hold">
                                              <p:stCondLst>
                                                <p:cond delay="0"/>
                                              </p:stCondLst>
                                            </p:cTn>
                                            <p:tgtEl>
                                              <p:spTgt spid="37"/>
                                            </p:tgtEl>
                                            <p:attrNameLst>
                                              <p:attrName>ppt_y</p:attrName>
                                            </p:attrNameLst>
                                          </p:cBhvr>
                                        </p:anim>
                                        <p:animRot by="-480000">
                                          <p:cBhvr>
                                            <p:cTn id="47" dur="50" autoRev="1" fill="hold">
                                              <p:stCondLst>
                                                <p:cond delay="0"/>
                                              </p:stCondLst>
                                            </p:cTn>
                                            <p:tgtEl>
                                              <p:spTgt spid="37"/>
                                            </p:tgtEl>
                                            <p:attrNameLst>
                                              <p:attrName>r</p:attrName>
                                            </p:attrNameLst>
                                          </p:cBhvr>
                                        </p:animRot>
                                      </p:childTnLst>
                                    </p:cTn>
                                  </p:par>
                                </p:childTnLst>
                              </p:cTn>
                            </p:par>
                            <p:par>
                              <p:cTn id="48" fill="hold">
                                <p:stCondLst>
                                  <p:cond delay="8250"/>
                                </p:stCondLst>
                                <p:childTnLst>
                                  <p:par>
                                    <p:cTn id="49" presetID="22" presetClass="entr" presetSubtype="8" fill="hold" grpId="0" nodeType="afterEffect">
                                      <p:stCondLst>
                                        <p:cond delay="0"/>
                                      </p:stCondLst>
                                      <p:iterate type="lt">
                                        <p:tmPct val="30000"/>
                                      </p:iterate>
                                      <p:childTnLst>
                                        <p:set>
                                          <p:cBhvr>
                                            <p:cTn id="50" dur="1" fill="hold">
                                              <p:stCondLst>
                                                <p:cond delay="0"/>
                                              </p:stCondLst>
                                            </p:cTn>
                                            <p:tgtEl>
                                              <p:spTgt spid="40"/>
                                            </p:tgtEl>
                                            <p:attrNameLst>
                                              <p:attrName>style.visibility</p:attrName>
                                            </p:attrNameLst>
                                          </p:cBhvr>
                                          <p:to>
                                            <p:strVal val="visible"/>
                                          </p:to>
                                        </p:set>
                                        <p:animEffect transition="in" filter="wipe(left)">
                                          <p:cBhvr>
                                            <p:cTn id="51" dur="100"/>
                                            <p:tgtEl>
                                              <p:spTgt spid="40"/>
                                            </p:tgtEl>
                                          </p:cBhvr>
                                        </p:animEffect>
                                      </p:childTnLst>
                                    </p:cTn>
                                  </p:par>
                                  <p:par>
                                    <p:cTn id="52" presetID="36" presetClass="emph" presetSubtype="0" fill="hold" grpId="1" nodeType="withEffect">
                                      <p:stCondLst>
                                        <p:cond delay="0"/>
                                      </p:stCondLst>
                                      <p:iterate type="lt">
                                        <p:tmPct val="30000"/>
                                      </p:iterate>
                                      <p:childTnLst>
                                        <p:animScale>
                                          <p:cBhvr>
                                            <p:cTn id="53" dur="50" autoRev="1" fill="hold">
                                              <p:stCondLst>
                                                <p:cond delay="0"/>
                                              </p:stCondLst>
                                            </p:cTn>
                                            <p:tgtEl>
                                              <p:spTgt spid="40"/>
                                            </p:tgtEl>
                                          </p:cBhvr>
                                          <p:to x="80000" y="100000"/>
                                        </p:animScale>
                                        <p:anim by="(#ppt_w*0.10)" calcmode="lin" valueType="num">
                                          <p:cBhvr>
                                            <p:cTn id="54" dur="50" autoRev="1" fill="hold">
                                              <p:stCondLst>
                                                <p:cond delay="0"/>
                                              </p:stCondLst>
                                            </p:cTn>
                                            <p:tgtEl>
                                              <p:spTgt spid="40"/>
                                            </p:tgtEl>
                                            <p:attrNameLst>
                                              <p:attrName>ppt_x</p:attrName>
                                            </p:attrNameLst>
                                          </p:cBhvr>
                                        </p:anim>
                                        <p:anim by="(-#ppt_w*0.10)" calcmode="lin" valueType="num">
                                          <p:cBhvr>
                                            <p:cTn id="55" dur="50" autoRev="1" fill="hold">
                                              <p:stCondLst>
                                                <p:cond delay="0"/>
                                              </p:stCondLst>
                                            </p:cTn>
                                            <p:tgtEl>
                                              <p:spTgt spid="40"/>
                                            </p:tgtEl>
                                            <p:attrNameLst>
                                              <p:attrName>ppt_y</p:attrName>
                                            </p:attrNameLst>
                                          </p:cBhvr>
                                        </p:anim>
                                        <p:animRot by="-480000">
                                          <p:cBhvr>
                                            <p:cTn id="56" dur="50" autoRev="1" fill="hold">
                                              <p:stCondLst>
                                                <p:cond delay="0"/>
                                              </p:stCondLst>
                                            </p:cTn>
                                            <p:tgtEl>
                                              <p:spTgt spid="40"/>
                                            </p:tgtEl>
                                            <p:attrNameLst>
                                              <p:attrName>r</p:attrName>
                                            </p:attrNameLst>
                                          </p:cBhvr>
                                        </p:animRot>
                                      </p:childTnLst>
                                    </p:cTn>
                                  </p:par>
                                  <p:par>
                                    <p:cTn id="57" presetID="22" presetClass="entr" presetSubtype="1" fill="hold" grpId="0" nodeType="withEffect">
                                      <p:stCondLst>
                                        <p:cond delay="0"/>
                                      </p:stCondLst>
                                      <p:childTnLst>
                                        <p:set>
                                          <p:cBhvr>
                                            <p:cTn id="58" dur="1" fill="hold">
                                              <p:stCondLst>
                                                <p:cond delay="0"/>
                                              </p:stCondLst>
                                            </p:cTn>
                                            <p:tgtEl>
                                              <p:spTgt spid="5"/>
                                            </p:tgtEl>
                                            <p:attrNameLst>
                                              <p:attrName>style.visibility</p:attrName>
                                            </p:attrNameLst>
                                          </p:cBhvr>
                                          <p:to>
                                            <p:strVal val="visible"/>
                                          </p:to>
                                        </p:set>
                                        <p:animEffect transition="in" filter="wipe(up)">
                                          <p:cBhvr>
                                            <p:cTn id="59" dur="500"/>
                                            <p:tgtEl>
                                              <p:spTgt spid="5"/>
                                            </p:tgtEl>
                                          </p:cBhvr>
                                        </p:animEffect>
                                      </p:childTnLst>
                                    </p:cTn>
                                  </p:par>
                                </p:childTnLst>
                              </p:cTn>
                            </p:par>
                            <p:par>
                              <p:cTn id="60" fill="hold">
                                <p:stCondLst>
                                  <p:cond delay="8750"/>
                                </p:stCondLst>
                                <p:childTnLst>
                                  <p:par>
                                    <p:cTn id="61" presetID="22" presetClass="entr" presetSubtype="2" fill="hold" grpId="0" nodeType="after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wipe(right)">
                                          <p:cBhvr>
                                            <p:cTn id="63" dur="500"/>
                                            <p:tgtEl>
                                              <p:spTgt spid="4"/>
                                            </p:tgtEl>
                                          </p:cBhvr>
                                        </p:animEffect>
                                      </p:childTnLst>
                                    </p:cTn>
                                  </p:par>
                                </p:childTnLst>
                              </p:cTn>
                            </p:par>
                            <p:par>
                              <p:cTn id="64" fill="hold">
                                <p:stCondLst>
                                  <p:cond delay="9250"/>
                                </p:stCondLst>
                                <p:childTnLst>
                                  <p:par>
                                    <p:cTn id="65" presetID="22" presetClass="entr" presetSubtype="8" fill="hold" grpId="0" nodeType="afterEffect">
                                      <p:stCondLst>
                                        <p:cond delay="0"/>
                                      </p:stCondLst>
                                      <p:childTnLst>
                                        <p:set>
                                          <p:cBhvr>
                                            <p:cTn id="66" dur="1" fill="hold">
                                              <p:stCondLst>
                                                <p:cond delay="0"/>
                                              </p:stCondLst>
                                            </p:cTn>
                                            <p:tgtEl>
                                              <p:spTgt spid="6"/>
                                            </p:tgtEl>
                                            <p:attrNameLst>
                                              <p:attrName>style.visibility</p:attrName>
                                            </p:attrNameLst>
                                          </p:cBhvr>
                                          <p:to>
                                            <p:strVal val="visible"/>
                                          </p:to>
                                        </p:set>
                                        <p:animEffect transition="in" filter="wipe(left)">
                                          <p:cBhvr>
                                            <p:cTn id="67" dur="500"/>
                                            <p:tgtEl>
                                              <p:spTgt spid="6"/>
                                            </p:tgtEl>
                                          </p:cBhvr>
                                        </p:animEffect>
                                      </p:childTnLst>
                                    </p:cTn>
                                  </p:par>
                                  <p:par>
                                    <p:cTn id="68" presetID="22" presetClass="entr" presetSubtype="8" fill="hold" grpId="0" nodeType="withEffect">
                                      <p:stCondLst>
                                        <p:cond delay="0"/>
                                      </p:stCondLst>
                                      <p:childTnLst>
                                        <p:set>
                                          <p:cBhvr>
                                            <p:cTn id="69" dur="1" fill="hold">
                                              <p:stCondLst>
                                                <p:cond delay="0"/>
                                              </p:stCondLst>
                                            </p:cTn>
                                            <p:tgtEl>
                                              <p:spTgt spid="8"/>
                                            </p:tgtEl>
                                            <p:attrNameLst>
                                              <p:attrName>style.visibility</p:attrName>
                                            </p:attrNameLst>
                                          </p:cBhvr>
                                          <p:to>
                                            <p:strVal val="visible"/>
                                          </p:to>
                                        </p:set>
                                        <p:animEffect transition="in" filter="wipe(left)">
                                          <p:cBhvr>
                                            <p:cTn id="70" dur="500"/>
                                            <p:tgtEl>
                                              <p:spTgt spid="8"/>
                                            </p:tgtEl>
                                          </p:cBhvr>
                                        </p:animEffect>
                                      </p:childTnLst>
                                    </p:cTn>
                                  </p:par>
                                </p:childTnLst>
                              </p:cTn>
                            </p:par>
                            <p:par>
                              <p:cTn id="71" fill="hold">
                                <p:stCondLst>
                                  <p:cond delay="9750"/>
                                </p:stCondLst>
                                <p:childTnLst>
                                  <p:par>
                                    <p:cTn id="72" presetID="22" presetClass="entr" presetSubtype="8" fill="hold" grpId="0" nodeType="afterEffect">
                                      <p:stCondLst>
                                        <p:cond delay="0"/>
                                      </p:stCondLst>
                                      <p:childTnLst>
                                        <p:set>
                                          <p:cBhvr>
                                            <p:cTn id="73" dur="1" fill="hold">
                                              <p:stCondLst>
                                                <p:cond delay="0"/>
                                              </p:stCondLst>
                                            </p:cTn>
                                            <p:tgtEl>
                                              <p:spTgt spid="7"/>
                                            </p:tgtEl>
                                            <p:attrNameLst>
                                              <p:attrName>style.visibility</p:attrName>
                                            </p:attrNameLst>
                                          </p:cBhvr>
                                          <p:to>
                                            <p:strVal val="visible"/>
                                          </p:to>
                                        </p:set>
                                        <p:animEffect transition="in" filter="wipe(left)">
                                          <p:cBhvr>
                                            <p:cTn id="7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bldLvl="0" animBg="1"/>
          <p:bldP spid="29" grpId="0" bldLvl="0" animBg="1"/>
          <p:bldP spid="34" grpId="0"/>
          <p:bldP spid="34" grpId="1"/>
          <p:bldP spid="35" grpId="0" bldLvl="0" animBg="1"/>
          <p:bldP spid="36" grpId="0" bldLvl="0" animBg="1"/>
          <p:bldP spid="37" grpId="0"/>
          <p:bldP spid="37" grpId="1"/>
          <p:bldP spid="40" grpId="0"/>
          <p:bldP spid="40" grpId="1"/>
          <p:bldP spid="4" grpId="0" bldLvl="0" animBg="1"/>
          <p:bldP spid="5" grpId="0" bldLvl="0" animBg="1"/>
          <p:bldP spid="6" grpId="0" bldLvl="0" animBg="1"/>
          <p:bldP spid="7" grpId="0"/>
          <p:bldP spid="8" grpId="0"/>
        </p:bldLst>
      </p:timing>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5.2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镇村体系规划</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2" name="文本框 101"/>
          <p:cNvSpPr txBox="1"/>
          <p:nvPr/>
        </p:nvSpPr>
        <p:spPr>
          <a:xfrm>
            <a:off x="2137410" y="627380"/>
            <a:ext cx="5080000" cy="306705"/>
          </a:xfrm>
          <a:prstGeom prst="rect">
            <a:avLst/>
          </a:prstGeom>
          <a:noFill/>
          <a:ln w="9525">
            <a:noFill/>
          </a:ln>
        </p:spPr>
        <p:txBody>
          <a:bodyPr>
            <a:spAutoFit/>
          </a:bodyPr>
          <a:lstStyle/>
          <a:p>
            <a:pPr indent="266700" algn="ctr"/>
            <a:r>
              <a:rPr lang="zh-CN" sz="1400" b="1">
                <a:solidFill>
                  <a:srgbClr val="000000"/>
                </a:solidFill>
                <a:ea typeface="宋体" panose="02010600030101010101" pitchFamily="2" charset="-122"/>
              </a:rPr>
              <a:t>镇村体系规划表</a:t>
            </a:r>
            <a:endParaRPr lang="zh-CN" altLang="en-US" sz="1400" b="1">
              <a:solidFill>
                <a:srgbClr val="000000"/>
              </a:solidFill>
              <a:ea typeface="宋体" panose="02010600030101010101" pitchFamily="2" charset="-122"/>
            </a:endParaRPr>
          </a:p>
        </p:txBody>
      </p:sp>
      <p:graphicFrame>
        <p:nvGraphicFramePr>
          <p:cNvPr id="2" name="表格 1"/>
          <p:cNvGraphicFramePr/>
          <p:nvPr>
            <p:custDataLst>
              <p:tags r:id="rId1"/>
            </p:custDataLst>
          </p:nvPr>
        </p:nvGraphicFramePr>
        <p:xfrm>
          <a:off x="702945" y="1060450"/>
          <a:ext cx="7892415" cy="2650490"/>
        </p:xfrm>
        <a:graphic>
          <a:graphicData uri="http://schemas.openxmlformats.org/drawingml/2006/table">
            <a:tbl>
              <a:tblPr/>
              <a:tblGrid>
                <a:gridCol w="1117600"/>
                <a:gridCol w="784225"/>
                <a:gridCol w="2187575"/>
                <a:gridCol w="1407795"/>
                <a:gridCol w="1196975"/>
                <a:gridCol w="1198245"/>
              </a:tblGrid>
              <a:tr h="330835">
                <a:tc>
                  <a:txBody>
                    <a:bodyPr/>
                    <a:p>
                      <a:pPr indent="0" algn="ctr">
                        <a:buNone/>
                      </a:pPr>
                      <a:r>
                        <a:rPr lang="en-US" sz="1000" b="0">
                          <a:solidFill>
                            <a:srgbClr val="000000"/>
                          </a:solidFill>
                          <a:latin typeface="Times New Roman" panose="02020603050405020304" charset="0"/>
                          <a:cs typeface="Times New Roman" panose="02020603050405020304" charset="0"/>
                        </a:rPr>
                        <a:t>镇村等级</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Times New Roman" panose="02020603050405020304" charset="0"/>
                          <a:cs typeface="Times New Roman" panose="02020603050405020304" charset="0"/>
                        </a:rPr>
                        <a:t>个数</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Times New Roman" panose="02020603050405020304" charset="0"/>
                          <a:cs typeface="Times New Roman" panose="02020603050405020304" charset="0"/>
                        </a:rPr>
                        <a:t>名称</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Times New Roman" panose="02020603050405020304" charset="0"/>
                          <a:cs typeface="Times New Roman" panose="02020603050405020304" charset="0"/>
                        </a:rPr>
                        <a:t>人口规模</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Times New Roman" panose="02020603050405020304" charset="0"/>
                          <a:cs typeface="Times New Roman" panose="02020603050405020304" charset="0"/>
                        </a:rPr>
                        <a:t>职能分工</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Times New Roman" panose="02020603050405020304" charset="0"/>
                          <a:cs typeface="Times New Roman" panose="02020603050405020304" charset="0"/>
                        </a:rPr>
                        <a:t>备注</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663575">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镇区（乡集镇）</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1</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小佘太镇（大十份村）</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0.1-0.5万人</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绿色农牧型</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集聚提升类</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30835">
                <a:tc rowSpan="3">
                  <a:txBody>
                    <a:bodyPr/>
                    <a:p>
                      <a:pPr indent="0" algn="ctr">
                        <a:buNone/>
                      </a:pPr>
                      <a:endPar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基层村</a:t>
                      </a:r>
                      <a:endPar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p>
                      <a:pPr indent="0" algn="ctr">
                        <a:buNone/>
                      </a:pPr>
                      <a:r>
                        <a:rPr lang="en-US" altLang="zh-CN" sz="1000">
                          <a:solidFill>
                            <a:srgbClr val="000000"/>
                          </a:solidFill>
                          <a:latin typeface="Times New Roman" panose="02020603050405020304" charset="0"/>
                        </a:rPr>
                        <a:t> </a:t>
                      </a:r>
                      <a:endParaRPr lang="en-US" altLang="zh-CN" sz="1000">
                        <a:solidFill>
                          <a:srgbClr val="000000"/>
                        </a:solidFill>
                        <a:latin typeface="Times New Roman" panose="02020603050405020304" charset="0"/>
                      </a:endParaRPr>
                    </a:p>
                    <a:p>
                      <a:pPr indent="0" algn="ctr">
                        <a:buNone/>
                      </a:pPr>
                      <a:r>
                        <a:rPr lang="en-US" altLang="zh-CN" sz="1000">
                          <a:solidFill>
                            <a:srgbClr val="000000"/>
                          </a:solidFill>
                          <a:latin typeface="Times New Roman" panose="02020603050405020304" charset="0"/>
                        </a:rPr>
                        <a:t> </a:t>
                      </a:r>
                      <a:endParaRPr lang="en-US" sz="1000" b="0">
                        <a:solidFill>
                          <a:srgbClr val="000000"/>
                        </a:solidFill>
                        <a:latin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rowSpan="3">
                  <a:txBody>
                    <a:bodyPr/>
                    <a:p>
                      <a:pPr indent="0" algn="ctr">
                        <a:buNone/>
                      </a:pPr>
                      <a:endPar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p>
                      <a:pPr indent="0" algn="ctr">
                        <a:buNone/>
                      </a:pPr>
                      <a:endPar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3</a:t>
                      </a:r>
                      <a:endPar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p>
                      <a:pPr indent="0" algn="ctr">
                        <a:buNone/>
                      </a:pPr>
                      <a:r>
                        <a:rPr lang="en-US" altLang="zh-CN" sz="1000">
                          <a:solidFill>
                            <a:srgbClr val="000000"/>
                          </a:solidFill>
                          <a:latin typeface="Times New Roman" panose="02020603050405020304" charset="0"/>
                        </a:rPr>
                        <a:t> </a:t>
                      </a:r>
                      <a:endParaRPr lang="en-US" altLang="zh-CN" sz="1000">
                        <a:solidFill>
                          <a:srgbClr val="000000"/>
                        </a:solidFill>
                        <a:latin typeface="Times New Roman" panose="02020603050405020304" charset="0"/>
                      </a:endParaRPr>
                    </a:p>
                    <a:p>
                      <a:pPr indent="0" algn="ctr">
                        <a:buNone/>
                      </a:pPr>
                      <a:r>
                        <a:rPr lang="en-US" altLang="zh-CN" sz="1000">
                          <a:solidFill>
                            <a:srgbClr val="000000"/>
                          </a:solidFill>
                          <a:latin typeface="Times New Roman" panose="02020603050405020304" charset="0"/>
                        </a:rPr>
                        <a:t> </a:t>
                      </a:r>
                      <a:endParaRPr lang="en-US" sz="1000" b="0">
                        <a:solidFill>
                          <a:srgbClr val="000000"/>
                        </a:solidFill>
                        <a:latin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十七份村</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0.1-0.5万人</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农旅融合</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集聚提升类</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30835">
                <a:tc vMerge="1">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vMerge="1">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永红村</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0.1-0.5万人</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农旅融合</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集聚提升类</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32105">
                <a:tc vMerge="1">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vMerge="1">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东五份村</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0.1-0.5万人</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农旅融合</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集聚提升类</a:t>
                      </a:r>
                      <a:endParaRPr lang="en-US" altLang="en-US" sz="10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662305">
                <a:tc gridSpan="6">
                  <a:txBody>
                    <a:bodyPr/>
                    <a:p>
                      <a:pPr indent="0" algn="ctr">
                        <a:buNone/>
                      </a:pPr>
                      <a:r>
                        <a:rPr lang="en-US" sz="1000" b="0">
                          <a:solidFill>
                            <a:srgbClr val="000000"/>
                          </a:solidFill>
                          <a:latin typeface="Times New Roman" panose="02020603050405020304" charset="0"/>
                          <a:cs typeface="Times New Roman" panose="02020603050405020304" charset="0"/>
                        </a:rPr>
                        <a:t>注：人口规模分500人以下、500-1000人、0.1-0.5万人、0.5-1万人、1-3万人、3-5万人、5万人以上。</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4"/>
                                        </p:tgtEl>
                                        <p:attrNameLst>
                                          <p:attrName>ppt_y</p:attrName>
                                        </p:attrNameLst>
                                      </p:cBhvr>
                                      <p:tavLst>
                                        <p:tav tm="0">
                                          <p:val>
                                            <p:strVal val="#ppt_y"/>
                                          </p:val>
                                        </p:tav>
                                        <p:tav tm="100000">
                                          <p:val>
                                            <p:strVal val="#ppt_y"/>
                                          </p:val>
                                        </p:tav>
                                      </p:tavLst>
                                    </p:anim>
                                    <p:anim calcmode="lin" valueType="num">
                                      <p:cBhvr>
                                        <p:cTn id="9" dur="500" fill="hold"/>
                                        <p:tgtEl>
                                          <p:spTgt spid="3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hape 2021"/>
          <p:cNvSpPr/>
          <p:nvPr/>
        </p:nvSpPr>
        <p:spPr>
          <a:xfrm>
            <a:off x="849149" y="843558"/>
            <a:ext cx="7467267" cy="3600400"/>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lang="zh-CN" altLang="zh-CN" sz="1400" b="1" dirty="0">
                <a:solidFill>
                  <a:srgbClr val="FF0000"/>
                </a:solidFill>
                <a:latin typeface="微软雅黑" panose="020B0503020204020204" pitchFamily="34" charset="-122"/>
                <a:ea typeface="微软雅黑" panose="020B0503020204020204" pitchFamily="34" charset="-122"/>
                <a:sym typeface="+mn-ea"/>
              </a:rPr>
              <a:t>坚持农牧业优先发展，依托小佘太镇独特的地域优势、资源优势、产业优势，深挖农区牧区发展潜力，加快构建农牧业与二、三产业跨界融合的产业体系，多渠道拓展农牧民增收空间。</a:t>
            </a:r>
            <a:endParaRPr lang="zh-CN" altLang="zh-CN" sz="1400" b="1" dirty="0">
              <a:solidFill>
                <a:srgbClr val="FF0000"/>
              </a:solidFill>
              <a:latin typeface="微软雅黑" panose="020B0503020204020204" pitchFamily="34" charset="-122"/>
              <a:ea typeface="微软雅黑" panose="020B0503020204020204" pitchFamily="34" charset="-122"/>
              <a:sym typeface="+mn-ea"/>
            </a:endParaRPr>
          </a:p>
          <a:p>
            <a:pPr algn="just"/>
            <a:r>
              <a:rPr sz="1400" b="1" dirty="0">
                <a:solidFill>
                  <a:schemeClr val="tx1">
                    <a:lumMod val="75000"/>
                    <a:lumOff val="25000"/>
                  </a:schemeClr>
                </a:solidFill>
                <a:latin typeface="微软雅黑" panose="020B0503020204020204" pitchFamily="34" charset="-122"/>
                <a:ea typeface="微软雅黑" panose="020B0503020204020204" pitchFamily="34" charset="-122"/>
              </a:rPr>
              <a:t>旅游业。</a:t>
            </a:r>
            <a:r>
              <a:rPr sz="1400" dirty="0">
                <a:solidFill>
                  <a:schemeClr val="tx1">
                    <a:lumMod val="75000"/>
                    <a:lumOff val="25000"/>
                  </a:schemeClr>
                </a:solidFill>
                <a:latin typeface="微软雅黑" panose="020B0503020204020204" pitchFamily="34" charset="-122"/>
                <a:ea typeface="微软雅黑" panose="020B0503020204020204" pitchFamily="34" charset="-122"/>
              </a:rPr>
              <a:t>顺应大众旅游休闲需求，坚持生态、文化、旅游高度融合，依托“五大旅游板块”（即依托长城岩画光禄塞，打造边塞文化旅游版块；依托增隆昌水库，打造休闲娱乐旅游版块；依托大中工矿宗教设施，打造矿坑体验旅游版块；依托活佛沟奇石景观，打造自然风光旅游版块；依托巴钢厂矿遗迹，打造老工业旅游板块），坚持开发和保护并重的原则，精心谋篇布局，科学规划安排，将小佘太镇打造成为“边陲旅游小镇”，通过旅游产业带动区域经济良好发展。</a:t>
            </a:r>
            <a:endParaRPr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r>
              <a:rPr sz="1400" b="1" dirty="0">
                <a:solidFill>
                  <a:schemeClr val="tx1">
                    <a:lumMod val="75000"/>
                    <a:lumOff val="25000"/>
                  </a:schemeClr>
                </a:solidFill>
                <a:latin typeface="微软雅黑" panose="020B0503020204020204" pitchFamily="34" charset="-122"/>
                <a:ea typeface="微软雅黑" panose="020B0503020204020204" pitchFamily="34" charset="-122"/>
              </a:rPr>
              <a:t>养老服务</a:t>
            </a:r>
            <a:r>
              <a:rPr sz="1400" dirty="0">
                <a:solidFill>
                  <a:schemeClr val="tx1">
                    <a:lumMod val="75000"/>
                    <a:lumOff val="25000"/>
                  </a:schemeClr>
                </a:solidFill>
                <a:latin typeface="微软雅黑" panose="020B0503020204020204" pitchFamily="34" charset="-122"/>
                <a:ea typeface="微软雅黑" panose="020B0503020204020204" pitchFamily="34" charset="-122"/>
              </a:rPr>
              <a:t>。坚持医养结合，建设以居家为基础、社区为依托、机构为支撑的，布局合理、规模适度、功能完善、覆盖城乡的多样化养老服务体系。完善居家养老服务网络，鼓励社会力量兴办社区老年人日间照料中心、农村互助养老幸福院等养老服务设施，发展社区和居家养老。</a:t>
            </a:r>
            <a:endParaRPr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2"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5.3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产业发展与布局</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2012"/>
          <p:cNvSpPr/>
          <p:nvPr/>
        </p:nvSpPr>
        <p:spPr>
          <a:xfrm>
            <a:off x="5291568" y="1431335"/>
            <a:ext cx="2671029" cy="1264960"/>
          </a:xfrm>
          <a:prstGeom prst="roundRect">
            <a:avLst>
              <a:gd name="adj" fmla="val 6918"/>
            </a:avLst>
          </a:prstGeom>
          <a:noFill/>
          <a:ln w="12700">
            <a:solidFill>
              <a:srgbClr val="A6AAA9"/>
            </a:solidFill>
            <a:miter lim="400000"/>
          </a:ln>
        </p:spPr>
        <p:txBody>
          <a:bodyPr lIns="14287" tIns="14287" rIns="14287" bIns="14287" anchor="ctr"/>
          <a:lstStyle/>
          <a:p>
            <a:pPr lvl="0"/>
            <a:endParaRPr sz="1300"/>
          </a:p>
        </p:txBody>
      </p:sp>
      <p:sp>
        <p:nvSpPr>
          <p:cNvPr id="3" name="Shape 2013"/>
          <p:cNvSpPr/>
          <p:nvPr/>
        </p:nvSpPr>
        <p:spPr>
          <a:xfrm>
            <a:off x="5291568" y="2879192"/>
            <a:ext cx="2671029" cy="1263620"/>
          </a:xfrm>
          <a:prstGeom prst="roundRect">
            <a:avLst>
              <a:gd name="adj" fmla="val 6925"/>
            </a:avLst>
          </a:prstGeom>
          <a:noFill/>
          <a:ln w="12700">
            <a:solidFill>
              <a:srgbClr val="A6AAA9"/>
            </a:solidFill>
            <a:miter lim="400000"/>
          </a:ln>
        </p:spPr>
        <p:txBody>
          <a:bodyPr lIns="14287" tIns="14287" rIns="14287" bIns="14287" anchor="ctr"/>
          <a:lstStyle/>
          <a:p>
            <a:pPr lvl="0"/>
            <a:endParaRPr sz="1300"/>
          </a:p>
        </p:txBody>
      </p:sp>
      <p:sp>
        <p:nvSpPr>
          <p:cNvPr id="4" name="Shape 2014"/>
          <p:cNvSpPr/>
          <p:nvPr/>
        </p:nvSpPr>
        <p:spPr>
          <a:xfrm>
            <a:off x="1186463" y="2878522"/>
            <a:ext cx="2671029" cy="1264959"/>
          </a:xfrm>
          <a:prstGeom prst="roundRect">
            <a:avLst>
              <a:gd name="adj" fmla="val 6918"/>
            </a:avLst>
          </a:prstGeom>
          <a:noFill/>
          <a:ln w="12700">
            <a:solidFill>
              <a:srgbClr val="A6AAA9"/>
            </a:solidFill>
            <a:miter lim="400000"/>
          </a:ln>
        </p:spPr>
        <p:txBody>
          <a:bodyPr lIns="14287" tIns="14287" rIns="14287" bIns="14287" anchor="ctr"/>
          <a:lstStyle/>
          <a:p>
            <a:pPr lvl="0"/>
            <a:endParaRPr sz="1300"/>
          </a:p>
        </p:txBody>
      </p:sp>
      <p:sp>
        <p:nvSpPr>
          <p:cNvPr id="5" name="Shape 2015"/>
          <p:cNvSpPr/>
          <p:nvPr/>
        </p:nvSpPr>
        <p:spPr>
          <a:xfrm>
            <a:off x="1186463" y="1431335"/>
            <a:ext cx="2671029" cy="1264960"/>
          </a:xfrm>
          <a:prstGeom prst="roundRect">
            <a:avLst>
              <a:gd name="adj" fmla="val 6918"/>
            </a:avLst>
          </a:prstGeom>
          <a:noFill/>
          <a:ln w="12700">
            <a:solidFill>
              <a:srgbClr val="A6AAA9"/>
            </a:solidFill>
            <a:miter lim="400000"/>
          </a:ln>
        </p:spPr>
        <p:txBody>
          <a:bodyPr lIns="14287" tIns="14287" rIns="14287" bIns="14287" anchor="ctr"/>
          <a:lstStyle/>
          <a:p>
            <a:pPr lvl="0"/>
            <a:endParaRPr sz="1300"/>
          </a:p>
        </p:txBody>
      </p:sp>
      <p:sp>
        <p:nvSpPr>
          <p:cNvPr id="6" name="Shape 2016"/>
          <p:cNvSpPr/>
          <p:nvPr/>
        </p:nvSpPr>
        <p:spPr>
          <a:xfrm>
            <a:off x="3488945" y="1707066"/>
            <a:ext cx="2165927" cy="2165926"/>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a:miter lim="400000"/>
          </a:ln>
        </p:spPr>
        <p:txBody>
          <a:bodyPr lIns="19050" tIns="19050" rIns="19050" bIns="19050" anchor="ctr"/>
          <a:lstStyle/>
          <a:p>
            <a:pPr lvl="0"/>
            <a:endParaRPr sz="1300"/>
          </a:p>
        </p:txBody>
      </p:sp>
      <p:sp>
        <p:nvSpPr>
          <p:cNvPr id="7" name="Shape 2021"/>
          <p:cNvSpPr/>
          <p:nvPr/>
        </p:nvSpPr>
        <p:spPr>
          <a:xfrm>
            <a:off x="1619250" y="1551305"/>
            <a:ext cx="1976755" cy="984885"/>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依托“五大旅游板块”坚持开发和保护并重的原则，精心谋篇布局，科学规划安排，将小佘太镇打造成为“边陲旅游小镇”，通过旅游产业带动区域经济良好发展。</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9" name="Shape 2023"/>
          <p:cNvSpPr/>
          <p:nvPr/>
        </p:nvSpPr>
        <p:spPr>
          <a:xfrm>
            <a:off x="1619250" y="3003550"/>
            <a:ext cx="1741170" cy="1009650"/>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坚持便民、利民、为民原则，引进和培育现代商贸企业，完善以零售、餐饮住宿为主的商贸设施网络，构建便捷、安全、优质、多元的贸工农一体化城乡商贸流通体系。</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1" name="Shape 2025"/>
          <p:cNvSpPr/>
          <p:nvPr/>
        </p:nvSpPr>
        <p:spPr>
          <a:xfrm>
            <a:off x="5652135" y="1551305"/>
            <a:ext cx="1734185" cy="984885"/>
          </a:xfrm>
          <a:prstGeom prst="rect">
            <a:avLst/>
          </a:prstGeom>
          <a:ln w="12700">
            <a:miter lim="400000"/>
          </a:ln>
        </p:spPr>
        <p:txBody>
          <a:bodyPr lIns="0" tIns="0" rIns="0" bIns="0"/>
          <a:lstStyle>
            <a:lvl1pPr algn="r">
              <a:lnSpc>
                <a:spcPct val="120000"/>
              </a:lnSpc>
              <a:spcBef>
                <a:spcPts val="4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围绕推进新型工业化、信息化、城镇化、农牧业现代化，构建社会化、专业化、信息化的现代物流服务体系，重点发展工业产品物流、农畜产品物流、商贸物流和快递物流。</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3" name="Shape 2027"/>
          <p:cNvSpPr/>
          <p:nvPr/>
        </p:nvSpPr>
        <p:spPr>
          <a:xfrm>
            <a:off x="5654675" y="3011170"/>
            <a:ext cx="1734185" cy="917575"/>
          </a:xfrm>
          <a:prstGeom prst="rect">
            <a:avLst/>
          </a:prstGeom>
          <a:ln w="12700">
            <a:miter lim="400000"/>
          </a:ln>
        </p:spPr>
        <p:txBody>
          <a:bodyPr lIns="0" tIns="0" rIns="0" bIns="0"/>
          <a:lstStyle>
            <a:lvl1pPr algn="r">
              <a:lnSpc>
                <a:spcPct val="120000"/>
              </a:lnSpc>
              <a:spcBef>
                <a:spcPts val="4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巩固有色金属板块基础地位，科学提升矿山采选资源保障能力。培育现代化工板块主导地位，打造条件优、基础好、最具潜力的化工产业基地</a:t>
            </a:r>
            <a:r>
              <a:rPr lang="zh-CN" sz="1000" dirty="0">
                <a:solidFill>
                  <a:schemeClr val="tx1">
                    <a:lumMod val="75000"/>
                    <a:lumOff val="25000"/>
                  </a:schemeClr>
                </a:solidFill>
                <a:latin typeface="微软雅黑" panose="020B0503020204020204" pitchFamily="34" charset="-122"/>
                <a:ea typeface="微软雅黑" panose="020B0503020204020204" pitchFamily="34" charset="-122"/>
              </a:rPr>
              <a:t>。</a:t>
            </a:r>
            <a:endParaRPr lang="zh-CN"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6" name="Shape 2029"/>
          <p:cNvSpPr/>
          <p:nvPr/>
        </p:nvSpPr>
        <p:spPr>
          <a:xfrm>
            <a:off x="827405" y="1696085"/>
            <a:ext cx="716915" cy="716915"/>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399" tIns="25399" rIns="25399" bIns="25399" numCol="1" anchor="ctr">
            <a:noAutofit/>
          </a:bodyPr>
          <a:lstStyle/>
          <a:p>
            <a:pPr lvl="0"/>
            <a:endParaRPr sz="1300"/>
          </a:p>
        </p:txBody>
      </p:sp>
      <p:sp>
        <p:nvSpPr>
          <p:cNvPr id="19" name="Shape 2032"/>
          <p:cNvSpPr/>
          <p:nvPr/>
        </p:nvSpPr>
        <p:spPr>
          <a:xfrm>
            <a:off x="832485" y="3154680"/>
            <a:ext cx="712470" cy="712470"/>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399" tIns="25399" rIns="25399" bIns="25399" numCol="1" anchor="ctr">
            <a:noAutofit/>
          </a:bodyPr>
          <a:lstStyle/>
          <a:p>
            <a:pPr lvl="0"/>
            <a:endParaRPr sz="1300"/>
          </a:p>
        </p:txBody>
      </p:sp>
      <p:sp>
        <p:nvSpPr>
          <p:cNvPr id="21" name="Shape 2035"/>
          <p:cNvSpPr/>
          <p:nvPr/>
        </p:nvSpPr>
        <p:spPr>
          <a:xfrm>
            <a:off x="7602706" y="3154695"/>
            <a:ext cx="712614" cy="712614"/>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19050" tIns="19050" rIns="19050" bIns="19050" numCol="1" anchor="ctr">
            <a:noAutofit/>
          </a:bodyPr>
          <a:lstStyle/>
          <a:p>
            <a:pPr lvl="0"/>
            <a:endParaRPr sz="1300"/>
          </a:p>
        </p:txBody>
      </p:sp>
      <p:sp>
        <p:nvSpPr>
          <p:cNvPr id="23" name="Shape 2038"/>
          <p:cNvSpPr/>
          <p:nvPr/>
        </p:nvSpPr>
        <p:spPr>
          <a:xfrm>
            <a:off x="7598410" y="1705610"/>
            <a:ext cx="716915" cy="716915"/>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399" tIns="25399" rIns="25399" bIns="25399" numCol="1" anchor="ctr">
            <a:noAutofit/>
          </a:bodyPr>
          <a:lstStyle/>
          <a:p>
            <a:pPr lvl="0"/>
            <a:endParaRPr sz="1300"/>
          </a:p>
        </p:txBody>
      </p:sp>
      <p:sp>
        <p:nvSpPr>
          <p:cNvPr id="26" name="Text Placeholder 5"/>
          <p:cNvSpPr txBox="1"/>
          <p:nvPr/>
        </p:nvSpPr>
        <p:spPr>
          <a:xfrm>
            <a:off x="3995936" y="2535971"/>
            <a:ext cx="1151616" cy="475289"/>
          </a:xfrm>
          <a:prstGeom prst="rect">
            <a:avLst/>
          </a:prstGeom>
        </p:spPr>
        <p:txBody>
          <a:bodyPr vert="horz" lIns="0" tIns="0" rIns="0" bIns="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pPr>
            <a:r>
              <a:rPr lang="zh-CN" altLang="en-US" sz="2000" b="1" dirty="0">
                <a:solidFill>
                  <a:schemeClr val="bg1"/>
                </a:solidFill>
                <a:latin typeface="微软雅黑" panose="020B0503020204020204" pitchFamily="34" charset="-122"/>
                <a:ea typeface="微软雅黑" panose="020B0503020204020204" pitchFamily="34" charset="-122"/>
              </a:rPr>
              <a:t>产业空间优化布局</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sp>
        <p:nvSpPr>
          <p:cNvPr id="32"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产业发展与布局</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Shape 2022"/>
          <p:cNvSpPr/>
          <p:nvPr/>
        </p:nvSpPr>
        <p:spPr>
          <a:xfrm>
            <a:off x="972664" y="1864250"/>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bg1"/>
                </a:solidFill>
                <a:latin typeface="微软雅黑" panose="020B0503020204020204" pitchFamily="34" charset="-122"/>
                <a:ea typeface="微软雅黑" panose="020B0503020204020204" pitchFamily="34" charset="-122"/>
              </a:rPr>
              <a:t>旅游业</a:t>
            </a:r>
            <a:endParaRPr lang="zh-CN" altLang="en-US" sz="1200" b="1" dirty="0">
              <a:solidFill>
                <a:schemeClr val="bg1"/>
              </a:solidFill>
              <a:latin typeface="微软雅黑" panose="020B0503020204020204" pitchFamily="34" charset="-122"/>
              <a:ea typeface="微软雅黑" panose="020B0503020204020204" pitchFamily="34" charset="-122"/>
            </a:endParaRPr>
          </a:p>
        </p:txBody>
      </p:sp>
      <p:sp>
        <p:nvSpPr>
          <p:cNvPr id="12" name="Shape 2026"/>
          <p:cNvSpPr/>
          <p:nvPr/>
        </p:nvSpPr>
        <p:spPr>
          <a:xfrm>
            <a:off x="6862160" y="1889650"/>
            <a:ext cx="1401999" cy="301211"/>
          </a:xfrm>
          <a:prstGeom prst="rect">
            <a:avLst/>
          </a:prstGeom>
          <a:ln w="12700">
            <a:miter lim="400000"/>
          </a:ln>
        </p:spPr>
        <p:txBody>
          <a:bodyPr lIns="0" tIns="0" rIns="0" bIns="0" anchor="ctr"/>
          <a:lstStyle>
            <a:lvl1pPr algn="r">
              <a:defRPr sz="3500">
                <a:solidFill>
                  <a:srgbClr val="53585F"/>
                </a:solidFill>
              </a:defRPr>
            </a:lvl1pPr>
          </a:lstStyle>
          <a:p>
            <a:r>
              <a:rPr lang="zh-CN" altLang="en-US" sz="1200" b="1" dirty="0">
                <a:solidFill>
                  <a:schemeClr val="bg1"/>
                </a:solidFill>
                <a:latin typeface="微软雅黑" panose="020B0503020204020204" pitchFamily="34" charset="-122"/>
                <a:ea typeface="微软雅黑" panose="020B0503020204020204" pitchFamily="34" charset="-122"/>
              </a:rPr>
              <a:t>现代物流</a:t>
            </a:r>
            <a:endParaRPr lang="zh-CN" altLang="en-US" sz="1200" b="1" dirty="0">
              <a:solidFill>
                <a:schemeClr val="bg1"/>
              </a:solidFill>
              <a:latin typeface="微软雅黑" panose="020B0503020204020204" pitchFamily="34" charset="-122"/>
              <a:ea typeface="微软雅黑" panose="020B0503020204020204" pitchFamily="34" charset="-122"/>
            </a:endParaRPr>
          </a:p>
        </p:txBody>
      </p:sp>
      <p:sp>
        <p:nvSpPr>
          <p:cNvPr id="25" name="Shape 2022"/>
          <p:cNvSpPr/>
          <p:nvPr/>
        </p:nvSpPr>
        <p:spPr>
          <a:xfrm>
            <a:off x="6843239" y="3323480"/>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pPr algn="r"/>
            <a:r>
              <a:rPr lang="zh-CN" altLang="en-US" sz="1200" b="1" dirty="0">
                <a:solidFill>
                  <a:schemeClr val="bg1"/>
                </a:solidFill>
                <a:latin typeface="微软雅黑" panose="020B0503020204020204" pitchFamily="34" charset="-122"/>
                <a:ea typeface="微软雅黑" panose="020B0503020204020204" pitchFamily="34" charset="-122"/>
              </a:rPr>
              <a:t>工业发展</a:t>
            </a:r>
            <a:endParaRPr lang="zh-CN" altLang="en-US" sz="1200" b="1" dirty="0">
              <a:solidFill>
                <a:schemeClr val="bg1"/>
              </a:solidFill>
              <a:latin typeface="微软雅黑" panose="020B0503020204020204" pitchFamily="34" charset="-122"/>
              <a:ea typeface="微软雅黑" panose="020B0503020204020204" pitchFamily="34" charset="-122"/>
            </a:endParaRPr>
          </a:p>
        </p:txBody>
      </p:sp>
      <p:sp>
        <p:nvSpPr>
          <p:cNvPr id="27" name="Shape 2022"/>
          <p:cNvSpPr/>
          <p:nvPr/>
        </p:nvSpPr>
        <p:spPr>
          <a:xfrm>
            <a:off x="885034" y="3322845"/>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bg1"/>
                </a:solidFill>
                <a:latin typeface="微软雅黑" panose="020B0503020204020204" pitchFamily="34" charset="-122"/>
                <a:ea typeface="微软雅黑" panose="020B0503020204020204" pitchFamily="34" charset="-122"/>
              </a:rPr>
              <a:t>商贸流通</a:t>
            </a:r>
            <a:endParaRPr lang="zh-CN" altLang="en-US" sz="1200" b="1" dirty="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childTnLst>
                          </p:cTn>
                        </p:par>
                        <p:par>
                          <p:cTn id="12" fill="hold">
                            <p:stCondLst>
                              <p:cond delay="850"/>
                            </p:stCondLst>
                            <p:childTnLst>
                              <p:par>
                                <p:cTn id="13" presetID="53" presetClass="entr" presetSubtype="16"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ppt_w</p:attrName>
                                        </p:attrNameLst>
                                      </p:cBhvr>
                                      <p:tavLst>
                                        <p:tav tm="0">
                                          <p:val>
                                            <p:fltVal val="0"/>
                                          </p:val>
                                        </p:tav>
                                        <p:tav tm="100000">
                                          <p:val>
                                            <p:strVal val="#ppt_w"/>
                                          </p:val>
                                        </p:tav>
                                      </p:tavLst>
                                    </p:anim>
                                    <p:anim calcmode="lin" valueType="num">
                                      <p:cBhvr>
                                        <p:cTn id="16" dur="500" fill="hold"/>
                                        <p:tgtEl>
                                          <p:spTgt spid="6"/>
                                        </p:tgtEl>
                                        <p:attrNameLst>
                                          <p:attrName>ppt_h</p:attrName>
                                        </p:attrNameLst>
                                      </p:cBhvr>
                                      <p:tavLst>
                                        <p:tav tm="0">
                                          <p:val>
                                            <p:fltVal val="0"/>
                                          </p:val>
                                        </p:tav>
                                        <p:tav tm="100000">
                                          <p:val>
                                            <p:strVal val="#ppt_h"/>
                                          </p:val>
                                        </p:tav>
                                      </p:tavLst>
                                    </p:anim>
                                    <p:animEffect transition="in" filter="fade">
                                      <p:cBhvr>
                                        <p:cTn id="17" dur="500"/>
                                        <p:tgtEl>
                                          <p:spTgt spid="6"/>
                                        </p:tgtEl>
                                      </p:cBhvr>
                                    </p:animEffect>
                                  </p:childTnLst>
                                </p:cTn>
                              </p:par>
                            </p:childTnLst>
                          </p:cTn>
                        </p:par>
                        <p:par>
                          <p:cTn id="18" fill="hold">
                            <p:stCondLst>
                              <p:cond delay="1350"/>
                            </p:stCondLst>
                            <p:childTnLst>
                              <p:par>
                                <p:cTn id="19" presetID="10" presetClass="entr" presetSubtype="0" fill="hold" grpId="0" nodeType="after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childTnLst>
                          </p:cTn>
                        </p:par>
                        <p:par>
                          <p:cTn id="22" fill="hold">
                            <p:stCondLst>
                              <p:cond delay="1850"/>
                            </p:stCondLst>
                            <p:childTnLst>
                              <p:par>
                                <p:cTn id="23" presetID="53" presetClass="entr" presetSubtype="16" fill="hold" grpId="0" nodeType="after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par>
                          <p:cTn id="28" fill="hold">
                            <p:stCondLst>
                              <p:cond delay="2350"/>
                            </p:stCondLst>
                            <p:childTnLst>
                              <p:par>
                                <p:cTn id="29" presetID="10"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par>
                          <p:cTn id="35" fill="hold">
                            <p:stCondLst>
                              <p:cond delay="2850"/>
                            </p:stCondLst>
                            <p:childTnLst>
                              <p:par>
                                <p:cTn id="36" presetID="53" presetClass="entr" presetSubtype="16" fill="hold" grpId="0"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500"/>
                                        <p:tgtEl>
                                          <p:spTgt spid="9"/>
                                        </p:tgtEl>
                                      </p:cBhvr>
                                    </p:animEffect>
                                  </p:childTnLst>
                                </p:cTn>
                              </p:par>
                            </p:childTnLst>
                          </p:cTn>
                        </p:par>
                        <p:par>
                          <p:cTn id="44" fill="hold">
                            <p:stCondLst>
                              <p:cond delay="3350"/>
                            </p:stCondLst>
                            <p:childTnLst>
                              <p:par>
                                <p:cTn id="45" presetID="53" presetClass="entr" presetSubtype="16" fill="hold" grpId="0" nodeType="afterEffect">
                                  <p:stCondLst>
                                    <p:cond delay="0"/>
                                  </p:stCondLst>
                                  <p:childTnLst>
                                    <p:set>
                                      <p:cBhvr>
                                        <p:cTn id="46" dur="1" fill="hold">
                                          <p:stCondLst>
                                            <p:cond delay="0"/>
                                          </p:stCondLst>
                                        </p:cTn>
                                        <p:tgtEl>
                                          <p:spTgt spid="2"/>
                                        </p:tgtEl>
                                        <p:attrNameLst>
                                          <p:attrName>style.visibility</p:attrName>
                                        </p:attrNameLst>
                                      </p:cBhvr>
                                      <p:to>
                                        <p:strVal val="visible"/>
                                      </p:to>
                                    </p:set>
                                    <p:anim calcmode="lin" valueType="num">
                                      <p:cBhvr>
                                        <p:cTn id="47" dur="500" fill="hold"/>
                                        <p:tgtEl>
                                          <p:spTgt spid="2"/>
                                        </p:tgtEl>
                                        <p:attrNameLst>
                                          <p:attrName>ppt_w</p:attrName>
                                        </p:attrNameLst>
                                      </p:cBhvr>
                                      <p:tavLst>
                                        <p:tav tm="0">
                                          <p:val>
                                            <p:fltVal val="0"/>
                                          </p:val>
                                        </p:tav>
                                        <p:tav tm="100000">
                                          <p:val>
                                            <p:strVal val="#ppt_w"/>
                                          </p:val>
                                        </p:tav>
                                      </p:tavLst>
                                    </p:anim>
                                    <p:anim calcmode="lin" valueType="num">
                                      <p:cBhvr>
                                        <p:cTn id="48" dur="500" fill="hold"/>
                                        <p:tgtEl>
                                          <p:spTgt spid="2"/>
                                        </p:tgtEl>
                                        <p:attrNameLst>
                                          <p:attrName>ppt_h</p:attrName>
                                        </p:attrNameLst>
                                      </p:cBhvr>
                                      <p:tavLst>
                                        <p:tav tm="0">
                                          <p:val>
                                            <p:fltVal val="0"/>
                                          </p:val>
                                        </p:tav>
                                        <p:tav tm="100000">
                                          <p:val>
                                            <p:strVal val="#ppt_h"/>
                                          </p:val>
                                        </p:tav>
                                      </p:tavLst>
                                    </p:anim>
                                    <p:animEffect transition="in" filter="fade">
                                      <p:cBhvr>
                                        <p:cTn id="49" dur="500"/>
                                        <p:tgtEl>
                                          <p:spTgt spid="2"/>
                                        </p:tgtEl>
                                      </p:cBhvr>
                                    </p:animEffect>
                                  </p:childTnLst>
                                </p:cTn>
                              </p:par>
                            </p:childTnLst>
                          </p:cTn>
                        </p:par>
                        <p:par>
                          <p:cTn id="50" fill="hold">
                            <p:stCondLst>
                              <p:cond delay="3850"/>
                            </p:stCondLst>
                            <p:childTnLst>
                              <p:par>
                                <p:cTn id="51" presetID="10" presetClass="entr" presetSubtype="0" fill="hold" grpId="0" nodeType="after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500"/>
                                        <p:tgtEl>
                                          <p:spTgt spid="12"/>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500"/>
                                        <p:tgtEl>
                                          <p:spTgt spid="11"/>
                                        </p:tgtEl>
                                      </p:cBhvr>
                                    </p:animEffect>
                                  </p:childTnLst>
                                </p:cTn>
                              </p:par>
                            </p:childTnLst>
                          </p:cTn>
                        </p:par>
                        <p:par>
                          <p:cTn id="57" fill="hold">
                            <p:stCondLst>
                              <p:cond delay="4350"/>
                            </p:stCondLst>
                            <p:childTnLst>
                              <p:par>
                                <p:cTn id="58" presetID="53" presetClass="entr" presetSubtype="16" fill="hold" grpId="0" nodeType="afterEffect">
                                  <p:stCondLst>
                                    <p:cond delay="0"/>
                                  </p:stCondLst>
                                  <p:childTnLst>
                                    <p:set>
                                      <p:cBhvr>
                                        <p:cTn id="59" dur="1" fill="hold">
                                          <p:stCondLst>
                                            <p:cond delay="0"/>
                                          </p:stCondLst>
                                        </p:cTn>
                                        <p:tgtEl>
                                          <p:spTgt spid="3"/>
                                        </p:tgtEl>
                                        <p:attrNameLst>
                                          <p:attrName>style.visibility</p:attrName>
                                        </p:attrNameLst>
                                      </p:cBhvr>
                                      <p:to>
                                        <p:strVal val="visible"/>
                                      </p:to>
                                    </p:set>
                                    <p:anim calcmode="lin" valueType="num">
                                      <p:cBhvr>
                                        <p:cTn id="60" dur="500" fill="hold"/>
                                        <p:tgtEl>
                                          <p:spTgt spid="3"/>
                                        </p:tgtEl>
                                        <p:attrNameLst>
                                          <p:attrName>ppt_w</p:attrName>
                                        </p:attrNameLst>
                                      </p:cBhvr>
                                      <p:tavLst>
                                        <p:tav tm="0">
                                          <p:val>
                                            <p:fltVal val="0"/>
                                          </p:val>
                                        </p:tav>
                                        <p:tav tm="100000">
                                          <p:val>
                                            <p:strVal val="#ppt_w"/>
                                          </p:val>
                                        </p:tav>
                                      </p:tavLst>
                                    </p:anim>
                                    <p:anim calcmode="lin" valueType="num">
                                      <p:cBhvr>
                                        <p:cTn id="61" dur="500" fill="hold"/>
                                        <p:tgtEl>
                                          <p:spTgt spid="3"/>
                                        </p:tgtEl>
                                        <p:attrNameLst>
                                          <p:attrName>ppt_h</p:attrName>
                                        </p:attrNameLst>
                                      </p:cBhvr>
                                      <p:tavLst>
                                        <p:tav tm="0">
                                          <p:val>
                                            <p:fltVal val="0"/>
                                          </p:val>
                                        </p:tav>
                                        <p:tav tm="100000">
                                          <p:val>
                                            <p:strVal val="#ppt_h"/>
                                          </p:val>
                                        </p:tav>
                                      </p:tavLst>
                                    </p:anim>
                                    <p:animEffect transition="in" filter="fade">
                                      <p:cBhvr>
                                        <p:cTn id="62" dur="500"/>
                                        <p:tgtEl>
                                          <p:spTgt spid="3"/>
                                        </p:tgtEl>
                                      </p:cBhvr>
                                    </p:animEffect>
                                  </p:childTnLst>
                                </p:cTn>
                              </p:par>
                            </p:childTnLst>
                          </p:cTn>
                        </p:par>
                        <p:par>
                          <p:cTn id="63" fill="hold">
                            <p:stCondLst>
                              <p:cond delay="4850"/>
                            </p:stCondLst>
                            <p:childTnLst>
                              <p:par>
                                <p:cTn id="64" presetID="53" presetClass="entr" presetSubtype="16" fill="hold" grpId="0" nodeType="afterEffect">
                                  <p:stCondLst>
                                    <p:cond delay="0"/>
                                  </p:stCondLst>
                                  <p:childTnLst>
                                    <p:set>
                                      <p:cBhvr>
                                        <p:cTn id="65" dur="1" fill="hold">
                                          <p:stCondLst>
                                            <p:cond delay="0"/>
                                          </p:stCondLst>
                                        </p:cTn>
                                        <p:tgtEl>
                                          <p:spTgt spid="21"/>
                                        </p:tgtEl>
                                        <p:attrNameLst>
                                          <p:attrName>style.visibility</p:attrName>
                                        </p:attrNameLst>
                                      </p:cBhvr>
                                      <p:to>
                                        <p:strVal val="visible"/>
                                      </p:to>
                                    </p:set>
                                    <p:anim calcmode="lin" valueType="num">
                                      <p:cBhvr>
                                        <p:cTn id="66" dur="500" fill="hold"/>
                                        <p:tgtEl>
                                          <p:spTgt spid="21"/>
                                        </p:tgtEl>
                                        <p:attrNameLst>
                                          <p:attrName>ppt_w</p:attrName>
                                        </p:attrNameLst>
                                      </p:cBhvr>
                                      <p:tavLst>
                                        <p:tav tm="0">
                                          <p:val>
                                            <p:fltVal val="0"/>
                                          </p:val>
                                        </p:tav>
                                        <p:tav tm="100000">
                                          <p:val>
                                            <p:strVal val="#ppt_w"/>
                                          </p:val>
                                        </p:tav>
                                      </p:tavLst>
                                    </p:anim>
                                    <p:anim calcmode="lin" valueType="num">
                                      <p:cBhvr>
                                        <p:cTn id="67" dur="500" fill="hold"/>
                                        <p:tgtEl>
                                          <p:spTgt spid="21"/>
                                        </p:tgtEl>
                                        <p:attrNameLst>
                                          <p:attrName>ppt_h</p:attrName>
                                        </p:attrNameLst>
                                      </p:cBhvr>
                                      <p:tavLst>
                                        <p:tav tm="0">
                                          <p:val>
                                            <p:fltVal val="0"/>
                                          </p:val>
                                        </p:tav>
                                        <p:tav tm="100000">
                                          <p:val>
                                            <p:strVal val="#ppt_h"/>
                                          </p:val>
                                        </p:tav>
                                      </p:tavLst>
                                    </p:anim>
                                    <p:animEffect transition="in" filter="fade">
                                      <p:cBhvr>
                                        <p:cTn id="68" dur="500"/>
                                        <p:tgtEl>
                                          <p:spTgt spid="21"/>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3"/>
                                        </p:tgtEl>
                                        <p:attrNameLst>
                                          <p:attrName>style.visibility</p:attrName>
                                        </p:attrNameLst>
                                      </p:cBhvr>
                                      <p:to>
                                        <p:strVal val="visible"/>
                                      </p:to>
                                    </p:set>
                                    <p:animEffect transition="in" filter="fade">
                                      <p:cBhvr>
                                        <p:cTn id="71" dur="500"/>
                                        <p:tgtEl>
                                          <p:spTgt spid="13"/>
                                        </p:tgtEl>
                                      </p:cBhvr>
                                    </p:animEffect>
                                  </p:childTnLst>
                                </p:cTn>
                              </p:par>
                            </p:childTnLst>
                          </p:cTn>
                        </p:par>
                        <p:par>
                          <p:cTn id="72" fill="hold">
                            <p:stCondLst>
                              <p:cond delay="5350"/>
                            </p:stCondLst>
                            <p:childTnLst>
                              <p:par>
                                <p:cTn id="73" presetID="10" presetClass="entr" presetSubtype="0" fill="hold" grpId="0" nodeType="after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fade">
                                      <p:cBhvr>
                                        <p:cTn id="75" dur="500"/>
                                        <p:tgtEl>
                                          <p:spTgt spid="25"/>
                                        </p:tgtEl>
                                      </p:cBhvr>
                                    </p:animEffect>
                                  </p:childTnLst>
                                </p:cTn>
                              </p:par>
                            </p:childTnLst>
                          </p:cTn>
                        </p:par>
                        <p:par>
                          <p:cTn id="76" fill="hold">
                            <p:stCondLst>
                              <p:cond delay="5850"/>
                            </p:stCondLst>
                            <p:childTnLst>
                              <p:par>
                                <p:cTn id="77" presetID="10" presetClass="entr" presetSubtype="0" fill="hold" grpId="0" nodeType="afterEffect">
                                  <p:stCondLst>
                                    <p:cond delay="0"/>
                                  </p:stCondLst>
                                  <p:childTnLst>
                                    <p:set>
                                      <p:cBhvr>
                                        <p:cTn id="78" dur="1" fill="hold">
                                          <p:stCondLst>
                                            <p:cond delay="0"/>
                                          </p:stCondLst>
                                        </p:cTn>
                                        <p:tgtEl>
                                          <p:spTgt spid="27"/>
                                        </p:tgtEl>
                                        <p:attrNameLst>
                                          <p:attrName>style.visibility</p:attrName>
                                        </p:attrNameLst>
                                      </p:cBhvr>
                                      <p:to>
                                        <p:strVal val="visible"/>
                                      </p:to>
                                    </p:set>
                                    <p:animEffect transition="in" filter="fade">
                                      <p:cBhvr>
                                        <p:cTn id="7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bldLvl="0" animBg="1"/>
      <p:bldP spid="4" grpId="0" bldLvl="0" animBg="1"/>
      <p:bldP spid="5" grpId="0" bldLvl="0" animBg="1"/>
      <p:bldP spid="6" grpId="0" bldLvl="0" animBg="1"/>
      <p:bldP spid="7" grpId="0" animBg="1"/>
      <p:bldP spid="9" grpId="0" animBg="1"/>
      <p:bldP spid="11" grpId="0" animBg="1"/>
      <p:bldP spid="13" grpId="0" animBg="1"/>
      <p:bldP spid="21" grpId="0" bldLvl="0" animBg="1"/>
      <p:bldP spid="26" grpId="0"/>
      <p:bldP spid="32" grpId="0"/>
      <p:bldP spid="8" grpId="0" animBg="1"/>
      <p:bldP spid="12" grpId="0" animBg="1"/>
      <p:bldP spid="25" grpId="0" animBg="1"/>
      <p:bldP spid="2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5.4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历史文化保护</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4" name="流程图: 数据 3"/>
          <p:cNvSpPr/>
          <p:nvPr/>
        </p:nvSpPr>
        <p:spPr>
          <a:xfrm rot="16200000" flipH="1">
            <a:off x="416313" y="1385211"/>
            <a:ext cx="504055" cy="198774"/>
          </a:xfrm>
          <a:prstGeom prst="flowChartInputOutpu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圆角矩形 4"/>
          <p:cNvSpPr/>
          <p:nvPr/>
        </p:nvSpPr>
        <p:spPr>
          <a:xfrm>
            <a:off x="712970" y="1059582"/>
            <a:ext cx="3024336" cy="3600400"/>
          </a:xfrm>
          <a:prstGeom prst="roundRect">
            <a:avLst>
              <a:gd name="adj" fmla="val 6769"/>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五边形 5"/>
          <p:cNvSpPr/>
          <p:nvPr/>
        </p:nvSpPr>
        <p:spPr>
          <a:xfrm>
            <a:off x="568954" y="1339079"/>
            <a:ext cx="2584057" cy="397547"/>
          </a:xfrm>
          <a:prstGeom prst="homePlate">
            <a:avLst>
              <a:gd name="adj" fmla="val 334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
          <p:cNvSpPr txBox="1"/>
          <p:nvPr/>
        </p:nvSpPr>
        <p:spPr>
          <a:xfrm>
            <a:off x="1000760" y="1995805"/>
            <a:ext cx="2520315" cy="2094865"/>
          </a:xfrm>
          <a:prstGeom prst="rect">
            <a:avLst/>
          </a:prstGeom>
          <a:noFill/>
        </p:spPr>
        <p:txBody>
          <a:bodyPr wrap="square" lIns="0" tIns="0" rIns="0" bIns="0" rtlCol="0">
            <a:no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fontAlgn="auto">
              <a:lnSpc>
                <a:spcPts val="2300"/>
              </a:lnSpc>
            </a:pPr>
            <a:r>
              <a:rPr lang="zh-CN" altLang="zh-CN" sz="1200" dirty="0">
                <a:solidFill>
                  <a:schemeClr val="tx1">
                    <a:lumMod val="75000"/>
                    <a:lumOff val="25000"/>
                  </a:schemeClr>
                </a:solidFill>
              </a:rPr>
              <a:t>小佘太镇镇域范围内拥有秦汉长城小佘太段遗址、阴山岩画、小佘太巴钢近现代工业遗址等多处历史古建遗存</a:t>
            </a:r>
            <a:r>
              <a:rPr sz="1200" dirty="0">
                <a:solidFill>
                  <a:schemeClr val="tx1">
                    <a:lumMod val="75000"/>
                    <a:lumOff val="25000"/>
                  </a:schemeClr>
                </a:solidFill>
              </a:rPr>
              <a:t>。</a:t>
            </a:r>
            <a:endParaRPr lang="en-US" sz="1200" dirty="0">
              <a:solidFill>
                <a:schemeClr val="tx1">
                  <a:lumMod val="75000"/>
                  <a:lumOff val="25000"/>
                </a:schemeClr>
              </a:solidFill>
            </a:endParaRPr>
          </a:p>
          <a:p>
            <a:pPr fontAlgn="auto">
              <a:lnSpc>
                <a:spcPts val="2300"/>
              </a:lnSpc>
            </a:pPr>
            <a:r>
              <a:rPr lang="zh-CN" altLang="zh-CN" sz="1200" dirty="0">
                <a:solidFill>
                  <a:schemeClr val="tx1">
                    <a:lumMod val="75000"/>
                    <a:lumOff val="25000"/>
                  </a:schemeClr>
                </a:solidFill>
              </a:rPr>
              <a:t>历史文化的保护</a:t>
            </a:r>
            <a:r>
              <a:rPr lang="zh-CN" altLang="en-US" sz="1200" dirty="0">
                <a:solidFill>
                  <a:schemeClr val="tx1">
                    <a:lumMod val="75000"/>
                    <a:lumOff val="25000"/>
                  </a:schemeClr>
                </a:solidFill>
              </a:rPr>
              <a:t>。</a:t>
            </a:r>
            <a:r>
              <a:rPr lang="zh-CN" altLang="zh-CN" sz="1200" dirty="0">
                <a:solidFill>
                  <a:schemeClr val="tx1">
                    <a:lumMod val="75000"/>
                    <a:lumOff val="25000"/>
                  </a:schemeClr>
                </a:solidFill>
              </a:rPr>
              <a:t>确定公布历史建筑，设立保护范围及建设控制地带，改进历史建筑保护方法，加强城镇历史文化挖掘整理，传承优秀传统建筑文化。</a:t>
            </a:r>
            <a:endParaRPr sz="1200" dirty="0">
              <a:solidFill>
                <a:schemeClr val="tx1">
                  <a:lumMod val="75000"/>
                  <a:lumOff val="25000"/>
                </a:schemeClr>
              </a:solidFill>
            </a:endParaRPr>
          </a:p>
        </p:txBody>
      </p:sp>
      <p:sp>
        <p:nvSpPr>
          <p:cNvPr id="8" name="TextBox 7"/>
          <p:cNvSpPr txBox="1"/>
          <p:nvPr/>
        </p:nvSpPr>
        <p:spPr>
          <a:xfrm>
            <a:off x="933743" y="1405854"/>
            <a:ext cx="1699107" cy="245745"/>
          </a:xfrm>
          <a:prstGeom prst="rect">
            <a:avLst/>
          </a:prstGeom>
          <a:noFill/>
        </p:spPr>
        <p:txBody>
          <a:bodyPr wrap="square" lIns="0" tIns="0" rIns="0" bIns="0" rtlCol="0">
            <a:spAutoFit/>
          </a:bodyPr>
          <a:lstStyle>
            <a:defPPr>
              <a:defRPr lang="zh-CN"/>
            </a:defPPr>
            <a:lvl1pPr>
              <a:defRPr sz="1400" b="1">
                <a:solidFill>
                  <a:schemeClr val="bg2">
                    <a:lumMod val="60000"/>
                    <a:lumOff val="40000"/>
                  </a:schemeClr>
                </a:solidFill>
                <a:latin typeface="微软雅黑" panose="020B0503020204020204" pitchFamily="34" charset="-122"/>
                <a:ea typeface="微软雅黑" panose="020B0503020204020204" pitchFamily="34" charset="-122"/>
              </a:defRPr>
            </a:lvl1pPr>
          </a:lstStyle>
          <a:p>
            <a:r>
              <a:rPr lang="zh-CN" altLang="en-US" sz="1600" dirty="0">
                <a:solidFill>
                  <a:schemeClr val="bg1"/>
                </a:solidFill>
              </a:rPr>
              <a:t>历史文化保护</a:t>
            </a:r>
            <a:endParaRPr lang="zh-CN" altLang="en-US" sz="1600" dirty="0">
              <a:solidFill>
                <a:schemeClr val="bg1"/>
              </a:solidFill>
            </a:endParaRPr>
          </a:p>
        </p:txBody>
      </p:sp>
      <p:graphicFrame>
        <p:nvGraphicFramePr>
          <p:cNvPr id="18" name="表格 17"/>
          <p:cNvGraphicFramePr/>
          <p:nvPr>
            <p:custDataLst>
              <p:tags r:id="rId1"/>
            </p:custDataLst>
          </p:nvPr>
        </p:nvGraphicFramePr>
        <p:xfrm>
          <a:off x="3996372" y="941927"/>
          <a:ext cx="4393565" cy="3573780"/>
        </p:xfrm>
        <a:graphic>
          <a:graphicData uri="http://schemas.openxmlformats.org/drawingml/2006/table">
            <a:tbl>
              <a:tblPr firstRow="1" bandRow="1">
                <a:tableStyleId>{5C22544A-7EE6-4342-B048-85BDC9FD1C3A}</a:tableStyleId>
              </a:tblPr>
              <a:tblGrid>
                <a:gridCol w="297815"/>
                <a:gridCol w="829945"/>
                <a:gridCol w="712470"/>
                <a:gridCol w="443230"/>
                <a:gridCol w="726440"/>
                <a:gridCol w="525780"/>
                <a:gridCol w="504825"/>
                <a:gridCol w="353060"/>
              </a:tblGrid>
              <a:tr h="248920">
                <a:tc gridSpan="8">
                  <a:txBody>
                    <a:bodyPr/>
                    <a:lstStyle/>
                    <a:p>
                      <a:pPr indent="0" algn="ctr">
                        <a:buNone/>
                      </a:pPr>
                      <a:r>
                        <a:rPr lang="zh-CN" sz="1000" b="1">
                          <a:solidFill>
                            <a:srgbClr val="000000"/>
                          </a:solidFill>
                          <a:latin typeface="Arial" panose="020B0604020202020204" pitchFamily="34" charset="0"/>
                          <a:ea typeface="宋体" panose="02010600030101010101" pitchFamily="2" charset="-122"/>
                        </a:rPr>
                        <a:t>历史文化资源一览表</a:t>
                      </a:r>
                      <a:endParaRPr lang="en-US" altLang="en-US" sz="10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286385">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序号</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名称</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行政辖区</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级别</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类别</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保护范围</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建设控制地带</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sz="800" b="1">
                          <a:solidFill>
                            <a:srgbClr val="000000"/>
                          </a:solidFill>
                          <a:latin typeface="Arial" panose="020B0604020202020204" pitchFamily="34" charset="0"/>
                          <a:ea typeface="宋体" panose="02010600030101010101" pitchFamily="2" charset="-122"/>
                        </a:rPr>
                        <a:t>备注</a:t>
                      </a:r>
                      <a:endParaRPr lang="en-US" altLang="en-US" sz="800" b="1">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r>
                        <a:rPr lang="en-US" sz="800" b="0">
                          <a:solidFill>
                            <a:srgbClr val="000000"/>
                          </a:solidFill>
                          <a:latin typeface="Times New Roman" panose="02020603050405020304" charset="0"/>
                          <a:cs typeface="Times New Roman" panose="02020603050405020304" charset="0"/>
                        </a:rPr>
                        <a:t>1</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秦汉长城小佘太段遗址</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小佘太镇</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国家级</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文物保护单位</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四界外1000m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外延200m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r>
                        <a:rPr lang="en-US" sz="800" b="0">
                          <a:solidFill>
                            <a:srgbClr val="000000"/>
                          </a:solidFill>
                          <a:latin typeface="Times New Roman" panose="02020603050405020304" charset="0"/>
                          <a:cs typeface="Times New Roman" panose="02020603050405020304" charset="0"/>
                        </a:rPr>
                        <a:t>2</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阴山岩画</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小佘太镇</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国家级</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文物保护单位</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四界外100m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外延200m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6385">
                <a:tc>
                  <a:txBody>
                    <a:bodyPr/>
                    <a:lstStyle/>
                    <a:p>
                      <a:pPr indent="0" algn="ctr">
                        <a:buNone/>
                      </a:pPr>
                      <a:r>
                        <a:rPr lang="en-US" sz="800" b="0">
                          <a:solidFill>
                            <a:srgbClr val="000000"/>
                          </a:solidFill>
                          <a:latin typeface="Times New Roman" panose="02020603050405020304" charset="0"/>
                          <a:cs typeface="Times New Roman" panose="02020603050405020304" charset="0"/>
                        </a:rPr>
                        <a:t>3</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小佘太岩画群</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小佘太镇</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市级</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文物保护单位</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四界外100m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外延200m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r>
                        <a:rPr lang="en-US" sz="800" b="0">
                          <a:solidFill>
                            <a:srgbClr val="000000"/>
                          </a:solidFill>
                          <a:latin typeface="Times New Roman" panose="02020603050405020304" charset="0"/>
                          <a:cs typeface="Times New Roman" panose="02020603050405020304" charset="0"/>
                        </a:rPr>
                        <a:t>4</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小佘太巴钢近现代工业遗址</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小佘太镇</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rPr>
                        <a:t>旗级</a:t>
                      </a:r>
                      <a:endParaRPr lang="en-US" altLang="en-US" sz="800" b="0">
                        <a:solidFill>
                          <a:srgbClr val="000000"/>
                        </a:solidFill>
                        <a:latin typeface="仿宋_GB2312" panose="02010609030101010101" pitchFamily="49" charset="-122"/>
                        <a:ea typeface="仿宋_GB2312" panose="02010609030101010101" pitchFamily="49" charset="-122"/>
                        <a:cs typeface="仿宋_GB2312" panose="02010609030101010101" pitchFamily="49" charset="-122"/>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灌溉工程遗产</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四界外100m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800" b="0">
                          <a:solidFill>
                            <a:srgbClr val="000000"/>
                          </a:solidFill>
                          <a:latin typeface="Times New Roman" panose="02020603050405020304" charset="0"/>
                          <a:cs typeface="Times New Roman" panose="02020603050405020304" charset="0"/>
                        </a:rPr>
                        <a:t>外延200m</a:t>
                      </a:r>
                      <a:endParaRPr lang="en-US" altLang="en-US" sz="8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6385">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6385">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85750">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8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altLang="en-US" sz="900" b="0">
                        <a:solidFill>
                          <a:srgbClr val="000000"/>
                        </a:solidFill>
                        <a:latin typeface="宋体" panose="02010600030101010101"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500"/>
                                        <p:tgtEl>
                                          <p:spTgt spid="5"/>
                                        </p:tgtEl>
                                      </p:cBhvr>
                                    </p:animEffect>
                                  </p:childTnLst>
                                </p:cTn>
                              </p:par>
                            </p:childTnLst>
                          </p:cTn>
                        </p:par>
                        <p:par>
                          <p:cTn id="15" fill="hold">
                            <p:stCondLst>
                              <p:cond delay="949"/>
                            </p:stCondLst>
                            <p:childTnLst>
                              <p:par>
                                <p:cTn id="16" presetID="22" presetClass="entr" presetSubtype="2"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right)">
                                      <p:cBhvr>
                                        <p:cTn id="18" dur="500"/>
                                        <p:tgtEl>
                                          <p:spTgt spid="4"/>
                                        </p:tgtEl>
                                      </p:cBhvr>
                                    </p:animEffect>
                                  </p:childTnLst>
                                </p:cTn>
                              </p:par>
                            </p:childTnLst>
                          </p:cTn>
                        </p:par>
                        <p:par>
                          <p:cTn id="19" fill="hold">
                            <p:stCondLst>
                              <p:cond delay="1449"/>
                            </p:stCondLst>
                            <p:childTnLst>
                              <p:par>
                                <p:cTn id="20" presetID="22" presetClass="entr" presetSubtype="8"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500"/>
                                        <p:tgtEl>
                                          <p:spTgt spid="6"/>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p:stCondLst>
                              <p:cond delay="1949"/>
                            </p:stCondLst>
                            <p:childTnLst>
                              <p:par>
                                <p:cTn id="27" presetID="22" presetClass="entr" presetSubtype="8"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left)">
                                      <p:cBhvr>
                                        <p:cTn id="2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ldLvl="0" animBg="1"/>
      <p:bldP spid="5" grpId="0" bldLvl="0" animBg="1"/>
      <p:bldP spid="6" grpId="0" bldLvl="0" animBg="1"/>
      <p:bldP spid="7"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第六章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镇区（乡集镇）规划</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28676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6.1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住房建设</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284220" y="3886200"/>
            <a:ext cx="2644775"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6.2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绿地系统与开敞空间</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矩形 1"/>
          <p:cNvSpPr/>
          <p:nvPr/>
        </p:nvSpPr>
        <p:spPr>
          <a:xfrm>
            <a:off x="3282950" y="4235450"/>
            <a:ext cx="314960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6.3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城市更新与人居环境整治</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4" name="图片 3"/>
          <p:cNvPicPr/>
          <p:nvPr/>
        </p:nvPicPr>
        <p:blipFill rotWithShape="1">
          <a:blip r:embed="rId1" cstate="print">
            <a:extLst>
              <a:ext uri="{BEBA8EAE-BF5A-486C-A8C5-ECC9F3942E4B}">
                <a14:imgProps xmlns:a14="http://schemas.microsoft.com/office/drawing/2010/main">
                  <a14:imgLayer r:embed="rId2">
                    <a14:imgEffect>
                      <a14:saturation sat="200000"/>
                    </a14:imgEffect>
                  </a14:imgLayer>
                </a14:imgProps>
              </a:ext>
              <a:ext uri="{28A0092B-C50C-407E-A947-70E740481C1C}">
                <a14:useLocalDpi xmlns:a14="http://schemas.microsoft.com/office/drawing/2010/main" val="0"/>
              </a:ext>
            </a:extLst>
          </a:blip>
          <a:srcRect t="9707" b="37945"/>
          <a:stretch>
            <a:fillRect/>
          </a:stretch>
        </p:blipFill>
        <p:spPr>
          <a:xfrm>
            <a:off x="-1" y="-4282"/>
            <a:ext cx="9144000" cy="2952000"/>
          </a:xfrm>
          <a:prstGeom prst="rect">
            <a:avLst/>
          </a:prstGeom>
        </p:spPr>
      </p:pic>
    </p:spTree>
  </p:cSld>
  <p:clrMapOvr>
    <a:masterClrMapping/>
  </p:clrMapOvr>
  <p:transition spd="slow" advTm="0">
    <p:cove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 Same Side Corner Rectangle 67"/>
          <p:cNvSpPr/>
          <p:nvPr/>
        </p:nvSpPr>
        <p:spPr>
          <a:xfrm rot="10800000" flipH="1">
            <a:off x="785912" y="1121919"/>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sp>
        <p:nvSpPr>
          <p:cNvPr id="20" name="Round Same Side Corner Rectangle 69"/>
          <p:cNvSpPr/>
          <p:nvPr/>
        </p:nvSpPr>
        <p:spPr>
          <a:xfrm rot="10800000" flipH="1">
            <a:off x="5082322" y="1093786"/>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grpSp>
        <p:nvGrpSpPr>
          <p:cNvPr id="39" name="组合 38"/>
          <p:cNvGrpSpPr/>
          <p:nvPr/>
        </p:nvGrpSpPr>
        <p:grpSpPr>
          <a:xfrm>
            <a:off x="923212" y="987349"/>
            <a:ext cx="2871880" cy="2051208"/>
            <a:chOff x="5228512" y="1109269"/>
            <a:chExt cx="2871880" cy="2051208"/>
          </a:xfrm>
        </p:grpSpPr>
        <p:sp>
          <p:nvSpPr>
            <p:cNvPr id="21" name="TextBox 20"/>
            <p:cNvSpPr txBox="1"/>
            <p:nvPr/>
          </p:nvSpPr>
          <p:spPr>
            <a:xfrm>
              <a:off x="5228512" y="1303102"/>
              <a:ext cx="2871880" cy="1857375"/>
            </a:xfrm>
            <a:prstGeom prst="rect">
              <a:avLst/>
            </a:prstGeom>
            <a:noFill/>
          </p:spPr>
          <p:txBody>
            <a:bodyPr wrap="square" lIns="34290" tIns="17145" rIns="34290" bIns="17145" rtlCol="0">
              <a:spAutoFit/>
            </a:bodyPr>
            <a:lstStyle/>
            <a:p>
              <a:pPr algn="just">
                <a:lnSpc>
                  <a:spcPct val="120000"/>
                </a:lnSpc>
              </a:pPr>
              <a:r>
                <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rPr>
                <a:t>统筹利用节能改造、抗震加固、房屋维修等多方面资金，加快老旧住宅改造。支持符合条件的老旧建筑加装电梯，提升建筑使用功能和宜居水平。开展老旧小区综合整治，完善照明、停车、电动汽车充电、二次供水等基础设施，实施小区海绵化改造，配套建设菜市场、便利店、文化站、健身休闲、日间照料中心等社区服务设施，加强小区绿化，改善小区居住环境，方便居民生活。</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2" name="Rectangle 71"/>
            <p:cNvSpPr/>
            <p:nvPr/>
          </p:nvSpPr>
          <p:spPr>
            <a:xfrm>
              <a:off x="5228513" y="1109269"/>
              <a:ext cx="982980" cy="218440"/>
            </a:xfrm>
            <a:prstGeom prst="rect">
              <a:avLst/>
            </a:prstGeom>
          </p:spPr>
          <p:txBody>
            <a:bodyPr wrap="none" lIns="34290" tIns="17145" rIns="34290" bIns="17145">
              <a:spAutoFit/>
            </a:bodyPr>
            <a:lstStyle/>
            <a:p>
              <a:pPr algn="l"/>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sym typeface="+mn-ea"/>
                </a:rPr>
                <a:t>改造老旧小区</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41" name="组合 40"/>
          <p:cNvGrpSpPr/>
          <p:nvPr/>
        </p:nvGrpSpPr>
        <p:grpSpPr>
          <a:xfrm>
            <a:off x="5219622" y="1109536"/>
            <a:ext cx="2871880" cy="2851997"/>
            <a:chOff x="5228512" y="2629091"/>
            <a:chExt cx="2871880" cy="2851997"/>
          </a:xfrm>
        </p:grpSpPr>
        <p:sp>
          <p:nvSpPr>
            <p:cNvPr id="25" name="TextBox 24"/>
            <p:cNvSpPr txBox="1"/>
            <p:nvPr/>
          </p:nvSpPr>
          <p:spPr>
            <a:xfrm>
              <a:off x="5228512" y="2822924"/>
              <a:ext cx="2871880" cy="2658164"/>
            </a:xfrm>
            <a:prstGeom prst="rect">
              <a:avLst/>
            </a:prstGeom>
            <a:noFill/>
          </p:spPr>
          <p:txBody>
            <a:bodyPr wrap="square" lIns="34290" tIns="17145" rIns="34290" bIns="17145" rtlCol="0">
              <a:spAutoFit/>
            </a:bodyPr>
            <a:lstStyle/>
            <a:p>
              <a:pPr algn="just">
                <a:lnSpc>
                  <a:spcPct val="120000"/>
                </a:lnSpc>
              </a:pPr>
              <a:r>
                <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rPr>
                <a:t>危房：予以拆除或者重建，倡导就地改造或重建。在功能空间划分上应适应现代农村生活的需要，在建筑风格上采用白墙、红瓦、坡顶民居风格。</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rPr>
                <a:t>一般质量建筑：按照补充、纠偏、协调的思路进行立面改造，对墙面、屋顶等进行重新修葺，优化建筑外观装饰，增补传统建筑元素和农耕文化元素，使改造后的建筑融入全镇风貌的格局中。</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rPr>
                <a:t>较好质量建筑：采用立面清理和立面改造的手法。针对现状质量好的建筑，鼓励对现有装饰面进行立面清理，经济条件允许下应考虑平屋顶改为坡屋顶等工程改造。</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6" name="Rectangle 75"/>
            <p:cNvSpPr/>
            <p:nvPr/>
          </p:nvSpPr>
          <p:spPr>
            <a:xfrm>
              <a:off x="5228513" y="2629091"/>
              <a:ext cx="830580" cy="218440"/>
            </a:xfrm>
            <a:prstGeom prst="rect">
              <a:avLst/>
            </a:prstGeom>
          </p:spPr>
          <p:txBody>
            <a:bodyPr wrap="none" lIns="34290" tIns="17145" rIns="34290" bIns="17145">
              <a:spAutoFit/>
            </a:bodyPr>
            <a:lstStyle/>
            <a:p>
              <a:pPr algn="l"/>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sym typeface="+mn-ea"/>
                </a:rPr>
                <a:t>整治措施：</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34"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6.1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住房建设</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4"/>
                                        </p:tgtEl>
                                        <p:attrNameLst>
                                          <p:attrName>ppt_y</p:attrName>
                                        </p:attrNameLst>
                                      </p:cBhvr>
                                      <p:tavLst>
                                        <p:tav tm="0">
                                          <p:val>
                                            <p:strVal val="#ppt_y"/>
                                          </p:val>
                                        </p:tav>
                                        <p:tav tm="100000">
                                          <p:val>
                                            <p:strVal val="#ppt_y"/>
                                          </p:val>
                                        </p:tav>
                                      </p:tavLst>
                                    </p:anim>
                                    <p:anim calcmode="lin" valueType="num">
                                      <p:cBhvr>
                                        <p:cTn id="9" dur="500" fill="hold"/>
                                        <p:tgtEl>
                                          <p:spTgt spid="3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4"/>
                                        </p:tgtEl>
                                      </p:cBhvr>
                                    </p:animEffect>
                                  </p:childTnLst>
                                </p:cTn>
                              </p:par>
                            </p:childTnLst>
                          </p:cTn>
                        </p:par>
                        <p:par>
                          <p:cTn id="12" fill="hold">
                            <p:stCondLst>
                              <p:cond delay="850"/>
                            </p:stCondLst>
                            <p:childTnLst>
                              <p:par>
                                <p:cTn id="13" presetID="22" presetClass="entr" presetSubtype="1"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up)">
                                      <p:cBhvr>
                                        <p:cTn id="15" dur="500"/>
                                        <p:tgtEl>
                                          <p:spTgt spid="18"/>
                                        </p:tgtEl>
                                      </p:cBhvr>
                                    </p:animEffect>
                                  </p:childTnLst>
                                </p:cTn>
                              </p:par>
                            </p:childTnLst>
                          </p:cTn>
                        </p:par>
                        <p:par>
                          <p:cTn id="16" fill="hold">
                            <p:stCondLst>
                              <p:cond delay="1350"/>
                            </p:stCondLst>
                            <p:childTnLst>
                              <p:par>
                                <p:cTn id="17" presetID="22" presetClass="entr" presetSubtype="8" fill="hold" nodeType="afterEffect">
                                  <p:stCondLst>
                                    <p:cond delay="0"/>
                                  </p:stCondLst>
                                  <p:childTnLst>
                                    <p:set>
                                      <p:cBhvr>
                                        <p:cTn id="18" dur="1" fill="hold">
                                          <p:stCondLst>
                                            <p:cond delay="0"/>
                                          </p:stCondLst>
                                        </p:cTn>
                                        <p:tgtEl>
                                          <p:spTgt spid="39"/>
                                        </p:tgtEl>
                                        <p:attrNameLst>
                                          <p:attrName>style.visibility</p:attrName>
                                        </p:attrNameLst>
                                      </p:cBhvr>
                                      <p:to>
                                        <p:strVal val="visible"/>
                                      </p:to>
                                    </p:set>
                                    <p:animEffect transition="in" filter="wipe(left)">
                                      <p:cBhvr>
                                        <p:cTn id="19" dur="500"/>
                                        <p:tgtEl>
                                          <p:spTgt spid="39"/>
                                        </p:tgtEl>
                                      </p:cBhvr>
                                    </p:animEffect>
                                  </p:childTnLst>
                                </p:cTn>
                              </p:par>
                            </p:childTnLst>
                          </p:cTn>
                        </p:par>
                        <p:par>
                          <p:cTn id="20" fill="hold">
                            <p:stCondLst>
                              <p:cond delay="1850"/>
                            </p:stCondLst>
                            <p:childTnLst>
                              <p:par>
                                <p:cTn id="21" presetID="22" presetClass="entr" presetSubtype="1"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up)">
                                      <p:cBhvr>
                                        <p:cTn id="23" dur="500"/>
                                        <p:tgtEl>
                                          <p:spTgt spid="20"/>
                                        </p:tgtEl>
                                      </p:cBhvr>
                                    </p:animEffect>
                                  </p:childTnLst>
                                </p:cTn>
                              </p:par>
                            </p:childTnLst>
                          </p:cTn>
                        </p:par>
                        <p:par>
                          <p:cTn id="24" fill="hold">
                            <p:stCondLst>
                              <p:cond delay="2350"/>
                            </p:stCondLst>
                            <p:childTnLst>
                              <p:par>
                                <p:cTn id="25" presetID="22" presetClass="entr" presetSubtype="8" fill="hold" nodeType="after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left)">
                                      <p:cBhvr>
                                        <p:cTn id="2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20" grpId="0" bldLvl="0" animBg="1"/>
      <p:bldP spid="3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p:cNvSpPr txBox="1"/>
          <p:nvPr/>
        </p:nvSpPr>
        <p:spPr>
          <a:xfrm>
            <a:off x="857885" y="200025"/>
            <a:ext cx="278955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6.2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绿地系统与开敞空间</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8" name="矩形 37"/>
          <p:cNvSpPr/>
          <p:nvPr/>
        </p:nvSpPr>
        <p:spPr>
          <a:xfrm>
            <a:off x="258445" y="1203325"/>
            <a:ext cx="5038090" cy="2698750"/>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68584" tIns="34291" rIns="68584" bIns="34291"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40" name="TextBox 39"/>
          <p:cNvSpPr txBox="1"/>
          <p:nvPr/>
        </p:nvSpPr>
        <p:spPr>
          <a:xfrm>
            <a:off x="540704" y="1419123"/>
            <a:ext cx="4537095" cy="2305050"/>
          </a:xfrm>
          <a:prstGeom prst="rect">
            <a:avLst/>
          </a:prstGeom>
          <a:noFill/>
        </p:spPr>
        <p:txBody>
          <a:bodyPr wrap="square" lIns="68584" tIns="34291" rIns="68584" bIns="34291" rtlCol="0">
            <a:spAutoFit/>
          </a:bodyPr>
          <a:lstStyle/>
          <a:p>
            <a:pPr>
              <a:lnSpc>
                <a:spcPct val="13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加大绿地系统建设力度。加快公园绿地建设，提高公园绿地服务半径覆盖率，达到300米见绿、500米见园；积极推进环城绿带、区域绿道网、生态廊道的建设与发展；鼓励发展立体绿化，增加城市绿量，丰富园林绿化的空间结构层次和景观艺术效果；结合旧城改造、棚户区改造，加强老城区等薄弱地区的园林绿化建设；进一步完善应急避险公园的建设。</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nSpc>
                <a:spcPct val="13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2" name="图片 1" descr="IMG_20220720_120118"/>
          <p:cNvPicPr>
            <a:picLocks noChangeAspect="1"/>
          </p:cNvPicPr>
          <p:nvPr/>
        </p:nvPicPr>
        <p:blipFill>
          <a:blip r:embed="rId1"/>
          <a:stretch>
            <a:fillRect/>
          </a:stretch>
        </p:blipFill>
        <p:spPr>
          <a:xfrm>
            <a:off x="5296535" y="1203325"/>
            <a:ext cx="3598545" cy="2699385"/>
          </a:xfrm>
          <a:prstGeom prst="rect">
            <a:avLst/>
          </a:prstGeom>
          <a:effectLst>
            <a:softEdge rad="31750"/>
          </a:effectLst>
        </p:spPr>
      </p:pic>
    </p:spTree>
  </p:cSld>
  <p:clrMapOvr>
    <a:masterClrMapping/>
  </p:clrMapOvr>
  <p:transition spd="slow" advTm="0">
    <p:cover/>
  </p:transition>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7"/>
                                            </p:tgtEl>
                                            <p:attrNameLst>
                                              <p:attrName>ppt_y</p:attrName>
                                            </p:attrNameLst>
                                          </p:cBhvr>
                                          <p:tavLst>
                                            <p:tav tm="0">
                                              <p:val>
                                                <p:strVal val="#ppt_y"/>
                                              </p:val>
                                            </p:tav>
                                            <p:tav tm="100000">
                                              <p:val>
                                                <p:strVal val="#ppt_y"/>
                                              </p:val>
                                            </p:tav>
                                          </p:tavLst>
                                        </p:anim>
                                        <p:anim calcmode="lin" valueType="num">
                                          <p:cBhvr>
                                            <p:cTn id="9"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7"/>
                                            </p:tgtEl>
                                          </p:cBhvr>
                                        </p:animEffect>
                                      </p:childTnLst>
                                    </p:cTn>
                                  </p:par>
                                </p:childTnLst>
                              </p:cTn>
                            </p:par>
                            <p:par>
                              <p:cTn id="12" fill="hold">
                                <p:stCondLst>
                                  <p:cond delay="1100"/>
                                </p:stCondLst>
                                <p:childTnLst>
                                  <p:par>
                                    <p:cTn id="13" presetID="2" presetClass="entr" presetSubtype="1" fill="hold" grpId="0" nodeType="afterEffect" p14:presetBounceEnd="50000">
                                      <p:stCondLst>
                                        <p:cond delay="0"/>
                                      </p:stCondLst>
                                      <p:childTnLst>
                                        <p:set>
                                          <p:cBhvr>
                                            <p:cTn id="14" dur="1" fill="hold">
                                              <p:stCondLst>
                                                <p:cond delay="0"/>
                                              </p:stCondLst>
                                            </p:cTn>
                                            <p:tgtEl>
                                              <p:spTgt spid="38"/>
                                            </p:tgtEl>
                                            <p:attrNameLst>
                                              <p:attrName>style.visibility</p:attrName>
                                            </p:attrNameLst>
                                          </p:cBhvr>
                                          <p:to>
                                            <p:strVal val="visible"/>
                                          </p:to>
                                        </p:set>
                                        <p:anim calcmode="lin" valueType="num" p14:bounceEnd="50000">
                                          <p:cBhvr additive="base">
                                            <p:cTn id="15" dur="500" fill="hold"/>
                                            <p:tgtEl>
                                              <p:spTgt spid="38"/>
                                            </p:tgtEl>
                                            <p:attrNameLst>
                                              <p:attrName>ppt_x</p:attrName>
                                            </p:attrNameLst>
                                          </p:cBhvr>
                                          <p:tavLst>
                                            <p:tav tm="0">
                                              <p:val>
                                                <p:strVal val="#ppt_x"/>
                                              </p:val>
                                            </p:tav>
                                            <p:tav tm="100000">
                                              <p:val>
                                                <p:strVal val="#ppt_x"/>
                                              </p:val>
                                            </p:tav>
                                          </p:tavLst>
                                        </p:anim>
                                        <p:anim calcmode="lin" valueType="num" p14:bounceEnd="50000">
                                          <p:cBhvr additive="base">
                                            <p:cTn id="16" dur="500" fill="hold"/>
                                            <p:tgtEl>
                                              <p:spTgt spid="38"/>
                                            </p:tgtEl>
                                            <p:attrNameLst>
                                              <p:attrName>ppt_y</p:attrName>
                                            </p:attrNameLst>
                                          </p:cBhvr>
                                          <p:tavLst>
                                            <p:tav tm="0">
                                              <p:val>
                                                <p:strVal val="0-#ppt_h/2"/>
                                              </p:val>
                                            </p:tav>
                                            <p:tav tm="100000">
                                              <p:val>
                                                <p:strVal val="#ppt_y"/>
                                              </p:val>
                                            </p:tav>
                                          </p:tavLst>
                                        </p:anim>
                                      </p:childTnLst>
                                    </p:cTn>
                                  </p:par>
                                </p:childTnLst>
                              </p:cTn>
                            </p:par>
                            <p:par>
                              <p:cTn id="17" fill="hold">
                                <p:stCondLst>
                                  <p:cond delay="1600"/>
                                </p:stCondLst>
                                <p:childTnLst>
                                  <p:par>
                                    <p:cTn id="18" presetID="22" presetClass="entr" presetSubtype="8" fill="hold" grpId="0" nodeType="afterEffect">
                                      <p:stCondLst>
                                        <p:cond delay="0"/>
                                      </p:stCondLst>
                                      <p:iterate type="lt">
                                        <p:tmPct val="30000"/>
                                      </p:iterate>
                                      <p:childTnLst>
                                        <p:set>
                                          <p:cBhvr>
                                            <p:cTn id="19" dur="1" fill="hold">
                                              <p:stCondLst>
                                                <p:cond delay="0"/>
                                              </p:stCondLst>
                                            </p:cTn>
                                            <p:tgtEl>
                                              <p:spTgt spid="40"/>
                                            </p:tgtEl>
                                            <p:attrNameLst>
                                              <p:attrName>style.visibility</p:attrName>
                                            </p:attrNameLst>
                                          </p:cBhvr>
                                          <p:to>
                                            <p:strVal val="visible"/>
                                          </p:to>
                                        </p:set>
                                        <p:animEffect transition="in" filter="wipe(left)">
                                          <p:cBhvr>
                                            <p:cTn id="20" dur="100"/>
                                            <p:tgtEl>
                                              <p:spTgt spid="40"/>
                                            </p:tgtEl>
                                          </p:cBhvr>
                                        </p:animEffect>
                                      </p:childTnLst>
                                    </p:cTn>
                                  </p:par>
                                  <p:par>
                                    <p:cTn id="21" presetID="36" presetClass="emph" presetSubtype="0" fill="hold" grpId="1" nodeType="withEffect">
                                      <p:stCondLst>
                                        <p:cond delay="0"/>
                                      </p:stCondLst>
                                      <p:iterate type="lt">
                                        <p:tmPct val="30000"/>
                                      </p:iterate>
                                      <p:childTnLst>
                                        <p:animScale>
                                          <p:cBhvr>
                                            <p:cTn id="22" dur="50" autoRev="1" fill="hold">
                                              <p:stCondLst>
                                                <p:cond delay="0"/>
                                              </p:stCondLst>
                                            </p:cTn>
                                            <p:tgtEl>
                                              <p:spTgt spid="40"/>
                                            </p:tgtEl>
                                          </p:cBhvr>
                                          <p:to x="80000" y="100000"/>
                                        </p:animScale>
                                        <p:anim by="(#ppt_w*0.10)" calcmode="lin" valueType="num">
                                          <p:cBhvr>
                                            <p:cTn id="23" dur="50" autoRev="1" fill="hold">
                                              <p:stCondLst>
                                                <p:cond delay="0"/>
                                              </p:stCondLst>
                                            </p:cTn>
                                            <p:tgtEl>
                                              <p:spTgt spid="40"/>
                                            </p:tgtEl>
                                            <p:attrNameLst>
                                              <p:attrName>ppt_x</p:attrName>
                                            </p:attrNameLst>
                                          </p:cBhvr>
                                        </p:anim>
                                        <p:anim by="(-#ppt_w*0.10)" calcmode="lin" valueType="num">
                                          <p:cBhvr>
                                            <p:cTn id="24" dur="50" autoRev="1" fill="hold">
                                              <p:stCondLst>
                                                <p:cond delay="0"/>
                                              </p:stCondLst>
                                            </p:cTn>
                                            <p:tgtEl>
                                              <p:spTgt spid="40"/>
                                            </p:tgtEl>
                                            <p:attrNameLst>
                                              <p:attrName>ppt_y</p:attrName>
                                            </p:attrNameLst>
                                          </p:cBhvr>
                                        </p:anim>
                                        <p:animRot by="-480000">
                                          <p:cBhvr>
                                            <p:cTn id="25" dur="50" autoRev="1" fill="hold">
                                              <p:stCondLst>
                                                <p:cond delay="0"/>
                                              </p:stCondLst>
                                            </p:cTn>
                                            <p:tgtEl>
                                              <p:spTgt spid="4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8" grpId="0" bldLvl="0" animBg="1"/>
          <p:bldP spid="40" grpId="0"/>
          <p:bldP spid="40" grpId="1"/>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7"/>
                                            </p:tgtEl>
                                            <p:attrNameLst>
                                              <p:attrName>ppt_y</p:attrName>
                                            </p:attrNameLst>
                                          </p:cBhvr>
                                          <p:tavLst>
                                            <p:tav tm="0">
                                              <p:val>
                                                <p:strVal val="#ppt_y"/>
                                              </p:val>
                                            </p:tav>
                                            <p:tav tm="100000">
                                              <p:val>
                                                <p:strVal val="#ppt_y"/>
                                              </p:val>
                                            </p:tav>
                                          </p:tavLst>
                                        </p:anim>
                                        <p:anim calcmode="lin" valueType="num">
                                          <p:cBhvr>
                                            <p:cTn id="9"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7"/>
                                            </p:tgtEl>
                                          </p:cBhvr>
                                        </p:animEffect>
                                      </p:childTnLst>
                                    </p:cTn>
                                  </p:par>
                                </p:childTnLst>
                              </p:cTn>
                            </p:par>
                            <p:par>
                              <p:cTn id="12" fill="hold">
                                <p:stCondLst>
                                  <p:cond delay="1100"/>
                                </p:stCondLst>
                                <p:childTnLst>
                                  <p:par>
                                    <p:cTn id="13" presetID="2" presetClass="entr" presetSubtype="1" fill="hold" grpId="0" nodeType="afterEffect">
                                      <p:stCondLst>
                                        <p:cond delay="0"/>
                                      </p:stCondLst>
                                      <p:childTnLst>
                                        <p:set>
                                          <p:cBhvr>
                                            <p:cTn id="14" dur="1" fill="hold">
                                              <p:stCondLst>
                                                <p:cond delay="0"/>
                                              </p:stCondLst>
                                            </p:cTn>
                                            <p:tgtEl>
                                              <p:spTgt spid="38"/>
                                            </p:tgtEl>
                                            <p:attrNameLst>
                                              <p:attrName>style.visibility</p:attrName>
                                            </p:attrNameLst>
                                          </p:cBhvr>
                                          <p:to>
                                            <p:strVal val="visible"/>
                                          </p:to>
                                        </p:set>
                                        <p:anim calcmode="lin" valueType="num">
                                          <p:cBhvr additive="base">
                                            <p:cTn id="15" dur="500" fill="hold"/>
                                            <p:tgtEl>
                                              <p:spTgt spid="38"/>
                                            </p:tgtEl>
                                            <p:attrNameLst>
                                              <p:attrName>ppt_x</p:attrName>
                                            </p:attrNameLst>
                                          </p:cBhvr>
                                          <p:tavLst>
                                            <p:tav tm="0">
                                              <p:val>
                                                <p:strVal val="#ppt_x"/>
                                              </p:val>
                                            </p:tav>
                                            <p:tav tm="100000">
                                              <p:val>
                                                <p:strVal val="#ppt_x"/>
                                              </p:val>
                                            </p:tav>
                                          </p:tavLst>
                                        </p:anim>
                                        <p:anim calcmode="lin" valueType="num">
                                          <p:cBhvr additive="base">
                                            <p:cTn id="16" dur="500" fill="hold"/>
                                            <p:tgtEl>
                                              <p:spTgt spid="38"/>
                                            </p:tgtEl>
                                            <p:attrNameLst>
                                              <p:attrName>ppt_y</p:attrName>
                                            </p:attrNameLst>
                                          </p:cBhvr>
                                          <p:tavLst>
                                            <p:tav tm="0">
                                              <p:val>
                                                <p:strVal val="0-#ppt_h/2"/>
                                              </p:val>
                                            </p:tav>
                                            <p:tav tm="100000">
                                              <p:val>
                                                <p:strVal val="#ppt_y"/>
                                              </p:val>
                                            </p:tav>
                                          </p:tavLst>
                                        </p:anim>
                                      </p:childTnLst>
                                    </p:cTn>
                                  </p:par>
                                </p:childTnLst>
                              </p:cTn>
                            </p:par>
                            <p:par>
                              <p:cTn id="17" fill="hold">
                                <p:stCondLst>
                                  <p:cond delay="1600"/>
                                </p:stCondLst>
                                <p:childTnLst>
                                  <p:par>
                                    <p:cTn id="18" presetID="22" presetClass="entr" presetSubtype="8" fill="hold" grpId="0" nodeType="afterEffect">
                                      <p:stCondLst>
                                        <p:cond delay="0"/>
                                      </p:stCondLst>
                                      <p:iterate type="lt">
                                        <p:tmPct val="30000"/>
                                      </p:iterate>
                                      <p:childTnLst>
                                        <p:set>
                                          <p:cBhvr>
                                            <p:cTn id="19" dur="1" fill="hold">
                                              <p:stCondLst>
                                                <p:cond delay="0"/>
                                              </p:stCondLst>
                                            </p:cTn>
                                            <p:tgtEl>
                                              <p:spTgt spid="40"/>
                                            </p:tgtEl>
                                            <p:attrNameLst>
                                              <p:attrName>style.visibility</p:attrName>
                                            </p:attrNameLst>
                                          </p:cBhvr>
                                          <p:to>
                                            <p:strVal val="visible"/>
                                          </p:to>
                                        </p:set>
                                        <p:animEffect transition="in" filter="wipe(left)">
                                          <p:cBhvr>
                                            <p:cTn id="20" dur="100"/>
                                            <p:tgtEl>
                                              <p:spTgt spid="40"/>
                                            </p:tgtEl>
                                          </p:cBhvr>
                                        </p:animEffect>
                                      </p:childTnLst>
                                    </p:cTn>
                                  </p:par>
                                  <p:par>
                                    <p:cTn id="21" presetID="36" presetClass="emph" presetSubtype="0" fill="hold" grpId="1" nodeType="withEffect">
                                      <p:stCondLst>
                                        <p:cond delay="0"/>
                                      </p:stCondLst>
                                      <p:iterate type="lt">
                                        <p:tmPct val="30000"/>
                                      </p:iterate>
                                      <p:childTnLst>
                                        <p:animScale>
                                          <p:cBhvr>
                                            <p:cTn id="22" dur="50" autoRev="1" fill="hold">
                                              <p:stCondLst>
                                                <p:cond delay="0"/>
                                              </p:stCondLst>
                                            </p:cTn>
                                            <p:tgtEl>
                                              <p:spTgt spid="40"/>
                                            </p:tgtEl>
                                          </p:cBhvr>
                                          <p:to x="80000" y="100000"/>
                                        </p:animScale>
                                        <p:anim by="(#ppt_w*0.10)" calcmode="lin" valueType="num">
                                          <p:cBhvr>
                                            <p:cTn id="23" dur="50" autoRev="1" fill="hold">
                                              <p:stCondLst>
                                                <p:cond delay="0"/>
                                              </p:stCondLst>
                                            </p:cTn>
                                            <p:tgtEl>
                                              <p:spTgt spid="40"/>
                                            </p:tgtEl>
                                            <p:attrNameLst>
                                              <p:attrName>ppt_x</p:attrName>
                                            </p:attrNameLst>
                                          </p:cBhvr>
                                        </p:anim>
                                        <p:anim by="(-#ppt_w*0.10)" calcmode="lin" valueType="num">
                                          <p:cBhvr>
                                            <p:cTn id="24" dur="50" autoRev="1" fill="hold">
                                              <p:stCondLst>
                                                <p:cond delay="0"/>
                                              </p:stCondLst>
                                            </p:cTn>
                                            <p:tgtEl>
                                              <p:spTgt spid="40"/>
                                            </p:tgtEl>
                                            <p:attrNameLst>
                                              <p:attrName>ppt_y</p:attrName>
                                            </p:attrNameLst>
                                          </p:cBhvr>
                                        </p:anim>
                                        <p:animRot by="-480000">
                                          <p:cBhvr>
                                            <p:cTn id="25" dur="50" autoRev="1" fill="hold">
                                              <p:stCondLst>
                                                <p:cond delay="0"/>
                                              </p:stCondLst>
                                            </p:cTn>
                                            <p:tgtEl>
                                              <p:spTgt spid="4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8" grpId="0" bldLvl="0" animBg="1"/>
          <p:bldP spid="40" grpId="0"/>
          <p:bldP spid="40" grpId="1"/>
        </p:bldLst>
      </p:timing>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971550" y="1310640"/>
            <a:ext cx="2028190" cy="2325370"/>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改善生态环境</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加强对镇区北侧阴山山体自然风貌的保护，严禁在生态敏感区域开山采石、破山修路、劈山造城。根据阴山山体受损情况，因地制宜采取科学的工程措施，消除安全隐患，恢复自然形态。</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4" name="TextBox 23"/>
          <p:cNvSpPr txBox="1"/>
          <p:nvPr/>
        </p:nvSpPr>
        <p:spPr>
          <a:xfrm>
            <a:off x="3702050" y="1310640"/>
            <a:ext cx="2010410" cy="258381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完善基础设施</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大力完善镇区给水、排水、燃气、供热、通信、电力等基础设施，加快老旧管网改造，有序推进各类架空线入廊。加强污水处理设施、垃圾处理设施、公共厕所、应急避难场所建设，提高基础设施承载能力。</a:t>
            </a:r>
            <a:endParaRPr lang="zh-CN"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6" name="TextBox 25"/>
          <p:cNvSpPr txBox="1"/>
          <p:nvPr/>
        </p:nvSpPr>
        <p:spPr>
          <a:xfrm>
            <a:off x="6414567" y="1310446"/>
            <a:ext cx="1746277" cy="155003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人居环境整治</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垃圾处理设施规划以无害化、减量化和资源化为基本指导原则，对垃圾处理设施进行统一规划、统一建设。</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8" name="Title 1"/>
          <p:cNvSpPr txBox="1"/>
          <p:nvPr/>
        </p:nvSpPr>
        <p:spPr>
          <a:xfrm>
            <a:off x="857885" y="200025"/>
            <a:ext cx="309562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6.3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城市更新与人居环境整治</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8"/>
                                        </p:tgtEl>
                                        <p:attrNameLst>
                                          <p:attrName>style.visibility</p:attrName>
                                        </p:attrNameLst>
                                      </p:cBhvr>
                                      <p:to>
                                        <p:strVal val="visible"/>
                                      </p:to>
                                    </p:set>
                                    <p:anim calcmode="lin" valueType="num">
                                      <p:cBhvr>
                                        <p:cTn id="7"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8"/>
                                        </p:tgtEl>
                                        <p:attrNameLst>
                                          <p:attrName>ppt_y</p:attrName>
                                        </p:attrNameLst>
                                      </p:cBhvr>
                                      <p:tavLst>
                                        <p:tav tm="0">
                                          <p:val>
                                            <p:strVal val="#ppt_y"/>
                                          </p:val>
                                        </p:tav>
                                        <p:tav tm="100000">
                                          <p:val>
                                            <p:strVal val="#ppt_y"/>
                                          </p:val>
                                        </p:tav>
                                      </p:tavLst>
                                    </p:anim>
                                    <p:anim calcmode="lin" valueType="num">
                                      <p:cBhvr>
                                        <p:cTn id="9"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8"/>
                                        </p:tgtEl>
                                      </p:cBhvr>
                                    </p:animEffect>
                                  </p:childTnLst>
                                </p:cTn>
                              </p:par>
                            </p:childTnLst>
                          </p:cTn>
                        </p:par>
                        <p:par>
                          <p:cTn id="12" fill="hold">
                            <p:stCondLst>
                              <p:cond delay="1200"/>
                            </p:stCondLst>
                            <p:childTnLst>
                              <p:par>
                                <p:cTn id="13" presetID="18" presetClass="entr" presetSubtype="6"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strips(downRight)">
                                      <p:cBhvr>
                                        <p:cTn id="15" dur="500"/>
                                        <p:tgtEl>
                                          <p:spTgt spid="22"/>
                                        </p:tgtEl>
                                      </p:cBhvr>
                                    </p:animEffect>
                                  </p:childTnLst>
                                </p:cTn>
                              </p:par>
                            </p:childTnLst>
                          </p:cTn>
                        </p:par>
                        <p:par>
                          <p:cTn id="16" fill="hold">
                            <p:stCondLst>
                              <p:cond delay="1700"/>
                            </p:stCondLst>
                            <p:childTnLst>
                              <p:par>
                                <p:cTn id="17" presetID="18" presetClass="entr" presetSubtype="6"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strips(downRight)">
                                      <p:cBhvr>
                                        <p:cTn id="19" dur="500"/>
                                        <p:tgtEl>
                                          <p:spTgt spid="24"/>
                                        </p:tgtEl>
                                      </p:cBhvr>
                                    </p:animEffect>
                                  </p:childTnLst>
                                </p:cTn>
                              </p:par>
                            </p:childTnLst>
                          </p:cTn>
                        </p:par>
                        <p:par>
                          <p:cTn id="20" fill="hold">
                            <p:stCondLst>
                              <p:cond delay="2200"/>
                            </p:stCondLst>
                            <p:childTnLst>
                              <p:par>
                                <p:cTn id="21" presetID="18" presetClass="entr" presetSubtype="6" fill="hold" grpId="0" nodeType="afterEffect">
                                  <p:stCondLst>
                                    <p:cond delay="0"/>
                                  </p:stCondLst>
                                  <p:childTnLst>
                                    <p:set>
                                      <p:cBhvr>
                                        <p:cTn id="22" dur="1" fill="hold">
                                          <p:stCondLst>
                                            <p:cond delay="0"/>
                                          </p:stCondLst>
                                        </p:cTn>
                                        <p:tgtEl>
                                          <p:spTgt spid="26"/>
                                        </p:tgtEl>
                                        <p:attrNameLst>
                                          <p:attrName>style.visibility</p:attrName>
                                        </p:attrNameLst>
                                      </p:cBhvr>
                                      <p:to>
                                        <p:strVal val="visible"/>
                                      </p:to>
                                    </p:set>
                                    <p:animEffect transition="in" filter="strips(downRight)">
                                      <p:cBhvr>
                                        <p:cTn id="2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P spid="26" grpId="0"/>
      <p:bldP spid="2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第七章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综合支撑体系</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28676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7.1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综合交通</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284439" y="3886349"/>
            <a:ext cx="22535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7.2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公共服务设施</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矩形 1"/>
          <p:cNvSpPr/>
          <p:nvPr/>
        </p:nvSpPr>
        <p:spPr>
          <a:xfrm>
            <a:off x="3282950" y="4235450"/>
            <a:ext cx="264541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7.3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市政公用设施</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3" name="矩形 2"/>
          <p:cNvSpPr/>
          <p:nvPr/>
        </p:nvSpPr>
        <p:spPr>
          <a:xfrm>
            <a:off x="3284855" y="4563745"/>
            <a:ext cx="310388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7.4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安全韧性与防灾减灾</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5" name="图片 4"/>
          <p:cNvPicPr/>
          <p:nvPr/>
        </p:nvPicPr>
        <p:blipFill rotWithShape="1">
          <a:blip r:embed="rId1" cstate="print">
            <a:extLst>
              <a:ext uri="{28A0092B-C50C-407E-A947-70E740481C1C}">
                <a14:useLocalDpi xmlns:a14="http://schemas.microsoft.com/office/drawing/2010/main" val="0"/>
              </a:ext>
            </a:extLst>
          </a:blip>
          <a:srcRect t="5847" b="37575"/>
          <a:stretch>
            <a:fillRect/>
          </a:stretch>
        </p:blipFill>
        <p:spPr>
          <a:xfrm>
            <a:off x="0" y="0"/>
            <a:ext cx="9144000" cy="2952000"/>
          </a:xfrm>
          <a:prstGeom prst="rect">
            <a:avLst/>
          </a:prstGeom>
        </p:spPr>
      </p:pic>
    </p:spTree>
  </p:cSld>
  <p:clrMapOvr>
    <a:masterClrMapping/>
  </p:clrMapOvr>
  <p:transition spd="slow" advTm="0">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综合交通</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4" name="流程图: 数据 3"/>
          <p:cNvSpPr/>
          <p:nvPr/>
        </p:nvSpPr>
        <p:spPr>
          <a:xfrm rot="16200000" flipH="1">
            <a:off x="990353" y="1385211"/>
            <a:ext cx="504055" cy="198774"/>
          </a:xfrm>
          <a:prstGeom prst="flowChartInputOutpu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圆角矩形 4"/>
          <p:cNvSpPr/>
          <p:nvPr/>
        </p:nvSpPr>
        <p:spPr>
          <a:xfrm>
            <a:off x="1287145" y="1059815"/>
            <a:ext cx="6185535" cy="3600450"/>
          </a:xfrm>
          <a:prstGeom prst="roundRect">
            <a:avLst>
              <a:gd name="adj" fmla="val 6769"/>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
          <p:cNvSpPr txBox="1"/>
          <p:nvPr/>
        </p:nvSpPr>
        <p:spPr>
          <a:xfrm>
            <a:off x="1589267" y="1263256"/>
            <a:ext cx="5607685" cy="2493010"/>
          </a:xfrm>
          <a:prstGeom prst="rect">
            <a:avLst/>
          </a:prstGeom>
          <a:noFill/>
        </p:spPr>
        <p:txBody>
          <a:bodyPr wrap="square" lIns="0" tIns="0" rIns="0" bIns="0" rtlCol="0">
            <a:spAutoFit/>
          </a:bodyPr>
          <a:lstStyle>
            <a:defPPr>
              <a:defRPr lang="zh-CN"/>
            </a:defPPr>
            <a:lvl1pPr algn="just">
              <a:lnSpc>
                <a:spcPts val="1300"/>
              </a:lnSpc>
              <a:defRPr sz="1000">
                <a:solidFill>
                  <a:schemeClr val="tx1">
                    <a:lumMod val="65000"/>
                    <a:lumOff val="35000"/>
                  </a:schemeClr>
                </a:solidFill>
                <a:latin typeface="微软雅黑" panose="020B0503020204020204" pitchFamily="34" charset="-122"/>
                <a:ea typeface="微软雅黑" panose="020B0503020204020204" pitchFamily="34" charset="-122"/>
              </a:defRPr>
            </a:lvl1pPr>
          </a:lstStyle>
          <a:p>
            <a:pPr>
              <a:lnSpc>
                <a:spcPct val="150000"/>
              </a:lnSpc>
            </a:pPr>
            <a:r>
              <a:rPr sz="1200" dirty="0" err="1">
                <a:solidFill>
                  <a:schemeClr val="tx1">
                    <a:lumMod val="75000"/>
                    <a:lumOff val="25000"/>
                  </a:schemeClr>
                </a:solidFill>
              </a:rPr>
              <a:t>本次道路规划共分为主干路、干路与支路三个等级</a:t>
            </a:r>
            <a:r>
              <a:rPr sz="1200" dirty="0">
                <a:solidFill>
                  <a:schemeClr val="tx1">
                    <a:lumMod val="75000"/>
                    <a:lumOff val="25000"/>
                  </a:schemeClr>
                </a:solidFill>
              </a:rPr>
              <a:t>。</a:t>
            </a:r>
            <a:endParaRPr sz="1200" dirty="0">
              <a:solidFill>
                <a:schemeClr val="tx1">
                  <a:lumMod val="75000"/>
                  <a:lumOff val="25000"/>
                </a:schemeClr>
              </a:solidFill>
            </a:endParaRPr>
          </a:p>
          <a:p>
            <a:pPr>
              <a:lnSpc>
                <a:spcPct val="150000"/>
              </a:lnSpc>
            </a:pPr>
            <a:r>
              <a:rPr sz="1200" dirty="0">
                <a:solidFill>
                  <a:schemeClr val="tx1">
                    <a:lumMod val="75000"/>
                    <a:lumOff val="25000"/>
                  </a:schemeClr>
                </a:solidFill>
              </a:rPr>
              <a:t>——主干路红线宽度24～30米，车行道宽14～21米，机动车双向4～6车道，道路两侧设5—10绿化带；</a:t>
            </a:r>
            <a:endParaRPr sz="1200" dirty="0">
              <a:solidFill>
                <a:schemeClr val="tx1">
                  <a:lumMod val="75000"/>
                  <a:lumOff val="25000"/>
                </a:schemeClr>
              </a:solidFill>
            </a:endParaRPr>
          </a:p>
          <a:p>
            <a:pPr>
              <a:lnSpc>
                <a:spcPct val="150000"/>
              </a:lnSpc>
            </a:pPr>
            <a:r>
              <a:rPr sz="1200" dirty="0">
                <a:solidFill>
                  <a:schemeClr val="tx1">
                    <a:lumMod val="75000"/>
                    <a:lumOff val="25000"/>
                  </a:schemeClr>
                </a:solidFill>
              </a:rPr>
              <a:t>——干路红线宽度16～20米，车行道宽10-14米，机动车双向4车道，道路两侧设5绿化带；</a:t>
            </a:r>
            <a:endParaRPr sz="1200" dirty="0">
              <a:solidFill>
                <a:schemeClr val="tx1">
                  <a:lumMod val="75000"/>
                  <a:lumOff val="25000"/>
                </a:schemeClr>
              </a:solidFill>
            </a:endParaRPr>
          </a:p>
          <a:p>
            <a:pPr>
              <a:lnSpc>
                <a:spcPct val="150000"/>
              </a:lnSpc>
            </a:pPr>
            <a:r>
              <a:rPr sz="1200" dirty="0">
                <a:solidFill>
                  <a:schemeClr val="tx1">
                    <a:lumMod val="75000"/>
                    <a:lumOff val="25000"/>
                  </a:schemeClr>
                </a:solidFill>
              </a:rPr>
              <a:t>——支路红线宽度10～14米，车行道宽7～8米，机动车双向2车道。</a:t>
            </a:r>
            <a:endParaRPr sz="1200" dirty="0">
              <a:solidFill>
                <a:schemeClr val="tx1">
                  <a:lumMod val="75000"/>
                  <a:lumOff val="25000"/>
                </a:schemeClr>
              </a:solidFill>
            </a:endParaRPr>
          </a:p>
          <a:p>
            <a:pPr>
              <a:lnSpc>
                <a:spcPct val="150000"/>
              </a:lnSpc>
            </a:pPr>
            <a:r>
              <a:rPr sz="1200" dirty="0">
                <a:solidFill>
                  <a:schemeClr val="tx1">
                    <a:lumMod val="75000"/>
                    <a:lumOff val="25000"/>
                  </a:schemeClr>
                </a:solidFill>
              </a:rPr>
              <a:t>主干道路两侧建筑后退道路红线10米，干道路两侧建筑后退道路红线8米，支路两侧建筑后退红线3米，道路两侧有绿化带的，建筑以退后绿化控制线为准。</a:t>
            </a:r>
            <a:endParaRPr lang="en-US" sz="1200" dirty="0">
              <a:solidFill>
                <a:schemeClr val="tx1">
                  <a:lumMod val="75000"/>
                  <a:lumOff val="25000"/>
                </a:schemeClr>
              </a:solidFill>
            </a:endParaRPr>
          </a:p>
          <a:p>
            <a:pPr>
              <a:lnSpc>
                <a:spcPct val="150000"/>
              </a:lnSpc>
            </a:pPr>
            <a:endParaRPr lang="zh-CN" altLang="en-US" sz="1200" dirty="0">
              <a:solidFill>
                <a:schemeClr val="tx1"/>
              </a:solidFill>
              <a:highlight>
                <a:srgbClr val="00FF00"/>
              </a:highlight>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500"/>
                                        <p:tgtEl>
                                          <p:spTgt spid="5"/>
                                        </p:tgtEl>
                                      </p:cBhvr>
                                    </p:animEffect>
                                  </p:childTnLst>
                                </p:cTn>
                              </p:par>
                            </p:childTnLst>
                          </p:cTn>
                        </p:par>
                        <p:par>
                          <p:cTn id="15" fill="hold">
                            <p:stCondLst>
                              <p:cond delay="850"/>
                            </p:stCondLst>
                            <p:childTnLst>
                              <p:par>
                                <p:cTn id="16" presetID="22" presetClass="entr" presetSubtype="2"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right)">
                                      <p:cBhvr>
                                        <p:cTn id="18" dur="500"/>
                                        <p:tgtEl>
                                          <p:spTgt spid="4"/>
                                        </p:tgtEl>
                                      </p:cBhvr>
                                    </p:animEffect>
                                  </p:childTnLst>
                                </p:cTn>
                              </p:par>
                            </p:childTnLst>
                          </p:cTn>
                        </p:par>
                        <p:par>
                          <p:cTn id="19" fill="hold">
                            <p:stCondLst>
                              <p:cond delay="1350"/>
                            </p:stCondLst>
                            <p:childTnLst>
                              <p:par>
                                <p:cTn id="20" presetID="2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left)">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bldLvl="0" animBg="1"/>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6"/>
          <p:cNvSpPr txBox="1"/>
          <p:nvPr/>
        </p:nvSpPr>
        <p:spPr>
          <a:xfrm>
            <a:off x="576580" y="992504"/>
            <a:ext cx="8061960" cy="2947397"/>
          </a:xfrm>
          <a:prstGeom prst="rect">
            <a:avLst/>
          </a:prstGeom>
        </p:spPr>
        <p:txBody>
          <a:bodyPr lIns="34281" tIns="17140" rIns="34281" bIns="17140"/>
          <a:lstStyle>
            <a:lvl1pPr marL="779145" indent="-779145" algn="l" defTabSz="1038860" rtl="0" eaLnBrk="1" latinLnBrk="0" hangingPunct="1">
              <a:spcBef>
                <a:spcPct val="20000"/>
              </a:spcBef>
              <a:buFont typeface="Arial" panose="020B0604020202020204"/>
              <a:buChar char="•"/>
              <a:defRPr sz="7200" kern="1200">
                <a:solidFill>
                  <a:schemeClr val="tx1"/>
                </a:solidFill>
                <a:latin typeface="+mn-lt"/>
                <a:ea typeface="+mn-ea"/>
                <a:cs typeface="+mn-cs"/>
              </a:defRPr>
            </a:lvl1pPr>
            <a:lvl2pPr marL="1687830" indent="-648970" algn="l" defTabSz="1038860" rtl="0" eaLnBrk="1" latinLnBrk="0" hangingPunct="1">
              <a:spcBef>
                <a:spcPct val="20000"/>
              </a:spcBef>
              <a:buFont typeface="Arial" panose="020B0604020202020204"/>
              <a:buChar char="–"/>
              <a:defRPr sz="6400" kern="1200">
                <a:solidFill>
                  <a:schemeClr val="tx1"/>
                </a:solidFill>
                <a:latin typeface="+mn-lt"/>
                <a:ea typeface="+mn-ea"/>
                <a:cs typeface="+mn-cs"/>
              </a:defRPr>
            </a:lvl2pPr>
            <a:lvl3pPr marL="2597150" indent="-519430" algn="l" defTabSz="1038860" rtl="0" eaLnBrk="1" latinLnBrk="0" hangingPunct="1">
              <a:spcBef>
                <a:spcPct val="20000"/>
              </a:spcBef>
              <a:buFont typeface="Arial" panose="020B0604020202020204"/>
              <a:buChar char="•"/>
              <a:defRPr sz="5300" kern="1200">
                <a:solidFill>
                  <a:schemeClr val="tx1"/>
                </a:solidFill>
                <a:latin typeface="+mn-lt"/>
                <a:ea typeface="+mn-ea"/>
                <a:cs typeface="+mn-cs"/>
              </a:defRPr>
            </a:lvl3pPr>
            <a:lvl4pPr marL="3636010"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4pPr>
            <a:lvl5pPr marL="4674870"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5pPr>
            <a:lvl6pPr marL="5713730"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6pPr>
            <a:lvl7pPr marL="6752590"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7pPr>
            <a:lvl8pPr marL="7791450"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8pPr>
            <a:lvl9pPr marL="8829675" indent="-519430" algn="l" defTabSz="1038860" rtl="0" eaLnBrk="1" latinLnBrk="0" hangingPunct="1">
              <a:spcBef>
                <a:spcPct val="20000"/>
              </a:spcBef>
              <a:buFont typeface="Arial" panose="020B0604020202020204"/>
              <a:buChar char="•"/>
              <a:defRPr sz="4500" kern="1200">
                <a:solidFill>
                  <a:schemeClr val="tx1"/>
                </a:solidFill>
                <a:latin typeface="+mn-lt"/>
                <a:ea typeface="+mn-ea"/>
                <a:cs typeface="+mn-cs"/>
              </a:defRPr>
            </a:lvl9pPr>
          </a:lstStyle>
          <a:p>
            <a:pPr marL="0" indent="0">
              <a:buNone/>
            </a:pPr>
            <a:r>
              <a:rPr lang="zh-CN" altLang="zh-CN" sz="1300" b="1" dirty="0">
                <a:solidFill>
                  <a:schemeClr val="tx1">
                    <a:lumMod val="75000"/>
                    <a:lumOff val="25000"/>
                  </a:schemeClr>
                </a:solidFill>
                <a:latin typeface="微软雅黑" panose="020B0503020204020204" pitchFamily="34" charset="-122"/>
                <a:ea typeface="微软雅黑" panose="020B0503020204020204" pitchFamily="34" charset="-122"/>
              </a:rPr>
              <a:t>教育设施</a:t>
            </a:r>
            <a:endParaRPr lang="zh-CN" altLang="zh-CN" sz="1300" b="1"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buNone/>
            </a:pP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建设高质量教育体系，推进城乡义务教育一体化发展。到</a:t>
            </a:r>
            <a:r>
              <a:rPr lang="en-US" altLang="zh-CN" sz="1300" dirty="0">
                <a:solidFill>
                  <a:schemeClr val="tx1">
                    <a:lumMod val="75000"/>
                    <a:lumOff val="25000"/>
                  </a:schemeClr>
                </a:solidFill>
                <a:latin typeface="微软雅黑" panose="020B0503020204020204" pitchFamily="34" charset="-122"/>
                <a:ea typeface="微软雅黑" panose="020B0503020204020204" pitchFamily="34" charset="-122"/>
              </a:rPr>
              <a:t>2035</a:t>
            </a: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年，着力改善</a:t>
            </a:r>
            <a:r>
              <a:rPr lang="zh-CN" altLang="en-US" sz="1300" dirty="0">
                <a:solidFill>
                  <a:schemeClr val="tx1">
                    <a:lumMod val="75000"/>
                    <a:lumOff val="25000"/>
                  </a:schemeClr>
                </a:solidFill>
                <a:latin typeface="微软雅黑" panose="020B0503020204020204" pitchFamily="34" charset="-122"/>
                <a:ea typeface="微软雅黑" panose="020B0503020204020204" pitchFamily="34" charset="-122"/>
              </a:rPr>
              <a:t>城镇</a:t>
            </a: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学校办学条件。规划保留现状中小学。规划完善现有中小学的“软硬件”设施，城乡小学入学率达</a:t>
            </a:r>
            <a:r>
              <a:rPr lang="en-US" altLang="zh-CN" sz="1300" dirty="0">
                <a:solidFill>
                  <a:schemeClr val="tx1">
                    <a:lumMod val="75000"/>
                    <a:lumOff val="25000"/>
                  </a:schemeClr>
                </a:solidFill>
                <a:latin typeface="微软雅黑" panose="020B0503020204020204" pitchFamily="34" charset="-122"/>
                <a:ea typeface="微软雅黑" panose="020B0503020204020204" pitchFamily="34" charset="-122"/>
              </a:rPr>
              <a:t>100</a:t>
            </a: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a:t>
            </a:r>
            <a:endParaRPr lang="en-US" altLang="zh-CN" sz="1300"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buNone/>
            </a:pPr>
            <a:r>
              <a:rPr lang="zh-CN" altLang="en-US" sz="1300" b="1" dirty="0">
                <a:solidFill>
                  <a:schemeClr val="tx1">
                    <a:lumMod val="75000"/>
                    <a:lumOff val="25000"/>
                  </a:schemeClr>
                </a:solidFill>
                <a:latin typeface="微软雅黑" panose="020B0503020204020204" pitchFamily="34" charset="-122"/>
                <a:ea typeface="微软雅黑" panose="020B0503020204020204" pitchFamily="34" charset="-122"/>
              </a:rPr>
              <a:t>医疗卫生设施</a:t>
            </a:r>
            <a:endParaRPr lang="en-US" altLang="zh-CN" sz="1300" b="1"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buNone/>
            </a:pP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小佘太镇现建有中心卫生院一所，</a:t>
            </a:r>
            <a:r>
              <a:rPr lang="zh-CN" altLang="en-US" sz="1300" dirty="0">
                <a:solidFill>
                  <a:schemeClr val="tx1">
                    <a:lumMod val="75000"/>
                    <a:lumOff val="25000"/>
                  </a:schemeClr>
                </a:solidFill>
                <a:latin typeface="微软雅黑" panose="020B0503020204020204" pitchFamily="34" charset="-122"/>
                <a:ea typeface="微软雅黑" panose="020B0503020204020204" pitchFamily="34" charset="-122"/>
              </a:rPr>
              <a:t>规划期内，</a:t>
            </a: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镇中心卫生院和村卫生室医疗卫生服务网络进一步完善，服务能力全面提升</a:t>
            </a:r>
            <a:r>
              <a:rPr lang="zh-CN" altLang="en-US" sz="1300" dirty="0">
                <a:solidFill>
                  <a:schemeClr val="tx1">
                    <a:lumMod val="75000"/>
                    <a:lumOff val="25000"/>
                  </a:schemeClr>
                </a:solidFill>
                <a:latin typeface="微软雅黑" panose="020B0503020204020204" pitchFamily="34" charset="-122"/>
                <a:ea typeface="微软雅黑" panose="020B0503020204020204" pitchFamily="34" charset="-122"/>
              </a:rPr>
              <a:t>。</a:t>
            </a:r>
            <a:endParaRPr lang="en-US" sz="1300"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lgn="just">
              <a:lnSpc>
                <a:spcPct val="120000"/>
              </a:lnSpc>
              <a:buNone/>
            </a:pPr>
            <a:r>
              <a:rPr sz="1300" b="1" dirty="0" err="1">
                <a:solidFill>
                  <a:schemeClr val="tx1">
                    <a:lumMod val="75000"/>
                    <a:lumOff val="25000"/>
                  </a:schemeClr>
                </a:solidFill>
                <a:latin typeface="微软雅黑" panose="020B0503020204020204" pitchFamily="34" charset="-122"/>
                <a:ea typeface="微软雅黑" panose="020B0503020204020204" pitchFamily="34" charset="-122"/>
              </a:rPr>
              <a:t>垃圾转运站规划</a:t>
            </a:r>
            <a:endParaRPr sz="1300" b="1"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lgn="just">
              <a:lnSpc>
                <a:spcPct val="120000"/>
              </a:lnSpc>
              <a:buNone/>
            </a:pP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新建垃圾转运站</a:t>
            </a:r>
            <a:r>
              <a:rPr lang="en-US" altLang="zh-CN" sz="1300" dirty="0">
                <a:solidFill>
                  <a:schemeClr val="tx1">
                    <a:lumMod val="75000"/>
                    <a:lumOff val="25000"/>
                  </a:schemeClr>
                </a:solidFill>
                <a:latin typeface="微软雅黑" panose="020B0503020204020204" pitchFamily="34" charset="-122"/>
                <a:ea typeface="微软雅黑" panose="020B0503020204020204" pitchFamily="34" charset="-122"/>
              </a:rPr>
              <a:t>1</a:t>
            </a:r>
            <a:r>
              <a:rPr lang="zh-CN" altLang="zh-CN" sz="1300" dirty="0">
                <a:solidFill>
                  <a:schemeClr val="tx1">
                    <a:lumMod val="75000"/>
                    <a:lumOff val="25000"/>
                  </a:schemeClr>
                </a:solidFill>
                <a:latin typeface="微软雅黑" panose="020B0503020204020204" pitchFamily="34" charset="-122"/>
                <a:ea typeface="微软雅黑" panose="020B0503020204020204" pitchFamily="34" charset="-122"/>
              </a:rPr>
              <a:t>座，建设垃圾转运站及附属用房，主要包括垃圾压缩车间、维修间、地磅房、办公休闲室、洗车间等，并配套相应设施设备。</a:t>
            </a:r>
            <a:r>
              <a:rPr sz="1300" dirty="0">
                <a:solidFill>
                  <a:schemeClr val="tx1">
                    <a:lumMod val="75000"/>
                    <a:lumOff val="25000"/>
                  </a:schemeClr>
                </a:solidFill>
                <a:latin typeface="微软雅黑" panose="020B0503020204020204" pitchFamily="34" charset="-122"/>
                <a:ea typeface="微软雅黑" panose="020B0503020204020204" pitchFamily="34" charset="-122"/>
              </a:rPr>
              <a:t>。规划近期日处理能力达到50吨/日。</a:t>
            </a:r>
            <a:endParaRPr sz="1300"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lgn="just">
              <a:lnSpc>
                <a:spcPct val="120000"/>
              </a:lnSpc>
              <a:buNone/>
            </a:pPr>
            <a:r>
              <a:rPr sz="1300" b="1" dirty="0">
                <a:solidFill>
                  <a:schemeClr val="tx1">
                    <a:lumMod val="75000"/>
                    <a:lumOff val="25000"/>
                  </a:schemeClr>
                </a:solidFill>
                <a:latin typeface="微软雅黑" panose="020B0503020204020204" pitchFamily="34" charset="-122"/>
                <a:ea typeface="微软雅黑" panose="020B0503020204020204" pitchFamily="34" charset="-122"/>
              </a:rPr>
              <a:t>污水处理厂规划</a:t>
            </a:r>
            <a:endParaRPr sz="1300" b="1" dirty="0">
              <a:solidFill>
                <a:schemeClr val="tx1">
                  <a:lumMod val="75000"/>
                  <a:lumOff val="25000"/>
                </a:schemeClr>
              </a:solidFill>
              <a:latin typeface="微软雅黑" panose="020B0503020204020204" pitchFamily="34" charset="-122"/>
              <a:ea typeface="微软雅黑" panose="020B0503020204020204" pitchFamily="34" charset="-122"/>
            </a:endParaRPr>
          </a:p>
          <a:p>
            <a:pPr marL="0" indent="0" algn="just">
              <a:lnSpc>
                <a:spcPct val="120000"/>
              </a:lnSpc>
              <a:buNone/>
            </a:pPr>
            <a:r>
              <a:rPr sz="1300" dirty="0">
                <a:solidFill>
                  <a:schemeClr val="tx1">
                    <a:lumMod val="75000"/>
                    <a:lumOff val="25000"/>
                  </a:schemeClr>
                </a:solidFill>
                <a:latin typeface="微软雅黑" panose="020B0503020204020204" pitchFamily="34" charset="-122"/>
                <a:ea typeface="微软雅黑" panose="020B0503020204020204" pitchFamily="34" charset="-122"/>
              </a:rPr>
              <a:t>充分考虑地区地下水流向、主导风向和产业布局等综合因素，规划污水处理厂近期规模为0.</a:t>
            </a:r>
            <a:r>
              <a:rPr lang="en-US" sz="1300" dirty="0">
                <a:solidFill>
                  <a:schemeClr val="tx1">
                    <a:lumMod val="75000"/>
                    <a:lumOff val="25000"/>
                  </a:schemeClr>
                </a:solidFill>
                <a:latin typeface="微软雅黑" panose="020B0503020204020204" pitchFamily="34" charset="-122"/>
                <a:ea typeface="微软雅黑" panose="020B0503020204020204" pitchFamily="34" charset="-122"/>
              </a:rPr>
              <a:t>13</a:t>
            </a:r>
            <a:r>
              <a:rPr sz="1300" dirty="0">
                <a:solidFill>
                  <a:schemeClr val="tx1">
                    <a:lumMod val="75000"/>
                    <a:lumOff val="25000"/>
                  </a:schemeClr>
                </a:solidFill>
                <a:latin typeface="微软雅黑" panose="020B0503020204020204" pitchFamily="34" charset="-122"/>
                <a:ea typeface="微软雅黑" panose="020B0503020204020204" pitchFamily="34" charset="-122"/>
              </a:rPr>
              <a:t>万m</a:t>
            </a:r>
            <a:r>
              <a:rPr sz="1300" baseline="30000" dirty="0">
                <a:solidFill>
                  <a:schemeClr val="tx1">
                    <a:lumMod val="75000"/>
                    <a:lumOff val="25000"/>
                  </a:schemeClr>
                </a:solidFill>
                <a:latin typeface="微软雅黑" panose="020B0503020204020204" pitchFamily="34" charset="-122"/>
                <a:ea typeface="微软雅黑" panose="020B0503020204020204" pitchFamily="34" charset="-122"/>
              </a:rPr>
              <a:t>3</a:t>
            </a:r>
            <a:r>
              <a:rPr sz="1300" dirty="0">
                <a:solidFill>
                  <a:schemeClr val="tx1">
                    <a:lumMod val="75000"/>
                    <a:lumOff val="25000"/>
                  </a:schemeClr>
                </a:solidFill>
                <a:latin typeface="微软雅黑" panose="020B0503020204020204" pitchFamily="34" charset="-122"/>
                <a:ea typeface="微软雅黑" panose="020B0503020204020204" pitchFamily="34" charset="-122"/>
              </a:rPr>
              <a:t>/日，远期规模为0.</a:t>
            </a:r>
            <a:r>
              <a:rPr lang="en-US" sz="1300" dirty="0">
                <a:solidFill>
                  <a:schemeClr val="tx1">
                    <a:lumMod val="75000"/>
                    <a:lumOff val="25000"/>
                  </a:schemeClr>
                </a:solidFill>
                <a:latin typeface="微软雅黑" panose="020B0503020204020204" pitchFamily="34" charset="-122"/>
                <a:ea typeface="微软雅黑" panose="020B0503020204020204" pitchFamily="34" charset="-122"/>
              </a:rPr>
              <a:t>17</a:t>
            </a:r>
            <a:r>
              <a:rPr sz="1300" dirty="0">
                <a:solidFill>
                  <a:schemeClr val="tx1">
                    <a:lumMod val="75000"/>
                    <a:lumOff val="25000"/>
                  </a:schemeClr>
                </a:solidFill>
                <a:latin typeface="微软雅黑" panose="020B0503020204020204" pitchFamily="34" charset="-122"/>
                <a:ea typeface="微软雅黑" panose="020B0503020204020204" pitchFamily="34" charset="-122"/>
              </a:rPr>
              <a:t>万m</a:t>
            </a:r>
            <a:r>
              <a:rPr sz="1300" baseline="30000" dirty="0">
                <a:solidFill>
                  <a:schemeClr val="tx1">
                    <a:lumMod val="75000"/>
                    <a:lumOff val="25000"/>
                  </a:schemeClr>
                </a:solidFill>
                <a:latin typeface="微软雅黑" panose="020B0503020204020204" pitchFamily="34" charset="-122"/>
                <a:ea typeface="微软雅黑" panose="020B0503020204020204" pitchFamily="34" charset="-122"/>
              </a:rPr>
              <a:t>3</a:t>
            </a:r>
            <a:r>
              <a:rPr sz="1300" dirty="0">
                <a:solidFill>
                  <a:schemeClr val="tx1">
                    <a:lumMod val="75000"/>
                    <a:lumOff val="25000"/>
                  </a:schemeClr>
                </a:solidFill>
                <a:latin typeface="微软雅黑" panose="020B0503020204020204" pitchFamily="34" charset="-122"/>
                <a:ea typeface="微软雅黑" panose="020B0503020204020204" pitchFamily="34" charset="-122"/>
              </a:rPr>
              <a:t>/日，处理深度为二级生化处理，规划用地面积不小于</a:t>
            </a:r>
            <a:r>
              <a:rPr lang="en-US" sz="1300" dirty="0">
                <a:solidFill>
                  <a:schemeClr val="tx1">
                    <a:lumMod val="75000"/>
                    <a:lumOff val="25000"/>
                  </a:schemeClr>
                </a:solidFill>
                <a:latin typeface="微软雅黑" panose="020B0503020204020204" pitchFamily="34" charset="-122"/>
                <a:ea typeface="微软雅黑" panose="020B0503020204020204" pitchFamily="34" charset="-122"/>
              </a:rPr>
              <a:t>1</a:t>
            </a:r>
            <a:r>
              <a:rPr sz="1300" dirty="0">
                <a:solidFill>
                  <a:schemeClr val="tx1">
                    <a:lumMod val="75000"/>
                    <a:lumOff val="25000"/>
                  </a:schemeClr>
                </a:solidFill>
                <a:latin typeface="微软雅黑" panose="020B0503020204020204" pitchFamily="34" charset="-122"/>
                <a:ea typeface="微软雅黑" panose="020B0503020204020204" pitchFamily="34" charset="-122"/>
              </a:rPr>
              <a:t>公顷。</a:t>
            </a:r>
            <a:endParaRPr sz="13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3"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公共服务设施</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3"/>
                                        </p:tgtEl>
                                        <p:attrNameLst>
                                          <p:attrName>style.visibility</p:attrName>
                                        </p:attrNameLst>
                                      </p:cBhvr>
                                      <p:to>
                                        <p:strVal val="visible"/>
                                      </p:to>
                                    </p:set>
                                    <p:anim calcmode="lin" valueType="num">
                                      <p:cBhvr>
                                        <p:cTn id="7" dur="500" fill="hold"/>
                                        <p:tgtEl>
                                          <p:spTgt spid="3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3"/>
                                        </p:tgtEl>
                                        <p:attrNameLst>
                                          <p:attrName>ppt_y</p:attrName>
                                        </p:attrNameLst>
                                      </p:cBhvr>
                                      <p:tavLst>
                                        <p:tav tm="0">
                                          <p:val>
                                            <p:strVal val="#ppt_y"/>
                                          </p:val>
                                        </p:tav>
                                        <p:tav tm="100000">
                                          <p:val>
                                            <p:strVal val="#ppt_y"/>
                                          </p:val>
                                        </p:tav>
                                      </p:tavLst>
                                    </p:anim>
                                    <p:anim calcmode="lin" valueType="num">
                                      <p:cBhvr>
                                        <p:cTn id="9" dur="500" fill="hold"/>
                                        <p:tgtEl>
                                          <p:spTgt spid="3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3"/>
                                        </p:tgtEl>
                                      </p:cBhvr>
                                    </p:animEffect>
                                  </p:childTnLst>
                                </p:cTn>
                              </p:par>
                            </p:childTnLst>
                          </p:cTn>
                        </p:par>
                        <p:par>
                          <p:cTn id="12" fill="hold">
                            <p:stCondLst>
                              <p:cond delay="949"/>
                            </p:stCondLst>
                            <p:childTnLst>
                              <p:par>
                                <p:cTn id="13" presetID="22" presetClass="entr" presetSubtype="8"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971600" y="1310446"/>
            <a:ext cx="1746277" cy="206692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给水工程规划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预测镇区近期总需水量为0.</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15</a:t>
            </a:r>
            <a:r>
              <a:rPr sz="1400" dirty="0">
                <a:solidFill>
                  <a:schemeClr val="tx1">
                    <a:lumMod val="85000"/>
                    <a:lumOff val="15000"/>
                  </a:schemeClr>
                </a:solidFill>
                <a:latin typeface="微软雅黑" panose="020B0503020204020204" pitchFamily="34" charset="-122"/>
                <a:ea typeface="微软雅黑" panose="020B0503020204020204" pitchFamily="34" charset="-122"/>
              </a:rPr>
              <a:t>万m</a:t>
            </a:r>
            <a:r>
              <a:rPr sz="1400" baseline="30000" dirty="0">
                <a:solidFill>
                  <a:schemeClr val="tx1">
                    <a:lumMod val="85000"/>
                    <a:lumOff val="15000"/>
                  </a:schemeClr>
                </a:solidFill>
                <a:latin typeface="微软雅黑" panose="020B0503020204020204" pitchFamily="34" charset="-122"/>
                <a:ea typeface="微软雅黑" panose="020B0503020204020204" pitchFamily="34" charset="-122"/>
              </a:rPr>
              <a:t>3</a:t>
            </a:r>
            <a:r>
              <a:rPr sz="1400" dirty="0">
                <a:solidFill>
                  <a:schemeClr val="tx1">
                    <a:lumMod val="85000"/>
                    <a:lumOff val="15000"/>
                  </a:schemeClr>
                </a:solidFill>
                <a:latin typeface="微软雅黑" panose="020B0503020204020204" pitchFamily="34" charset="-122"/>
                <a:ea typeface="微软雅黑" panose="020B0503020204020204" pitchFamily="34" charset="-122"/>
              </a:rPr>
              <a:t>/d，远期总需水量为0.</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20</a:t>
            </a:r>
            <a:r>
              <a:rPr sz="1400" dirty="0">
                <a:solidFill>
                  <a:schemeClr val="tx1">
                    <a:lumMod val="85000"/>
                    <a:lumOff val="15000"/>
                  </a:schemeClr>
                </a:solidFill>
                <a:latin typeface="微软雅黑" panose="020B0503020204020204" pitchFamily="34" charset="-122"/>
                <a:ea typeface="微软雅黑" panose="020B0503020204020204" pitchFamily="34" charset="-122"/>
              </a:rPr>
              <a:t>万m</a:t>
            </a:r>
            <a:r>
              <a:rPr sz="1400" baseline="30000" dirty="0">
                <a:solidFill>
                  <a:schemeClr val="tx1">
                    <a:lumMod val="85000"/>
                    <a:lumOff val="15000"/>
                  </a:schemeClr>
                </a:solidFill>
                <a:latin typeface="微软雅黑" panose="020B0503020204020204" pitchFamily="34" charset="-122"/>
                <a:ea typeface="微软雅黑" panose="020B0503020204020204" pitchFamily="34" charset="-122"/>
              </a:rPr>
              <a:t>3</a:t>
            </a:r>
            <a:r>
              <a:rPr sz="1400" dirty="0">
                <a:solidFill>
                  <a:schemeClr val="tx1">
                    <a:lumMod val="85000"/>
                    <a:lumOff val="15000"/>
                  </a:schemeClr>
                </a:solidFill>
                <a:latin typeface="微软雅黑" panose="020B0503020204020204" pitchFamily="34" charset="-122"/>
                <a:ea typeface="微软雅黑" panose="020B0503020204020204" pitchFamily="34" charset="-122"/>
              </a:rPr>
              <a:t>/d。</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给水主干管为DN</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2</a:t>
            </a:r>
            <a:r>
              <a:rPr sz="1400" dirty="0">
                <a:solidFill>
                  <a:schemeClr val="tx1">
                    <a:lumMod val="85000"/>
                    <a:lumOff val="15000"/>
                  </a:schemeClr>
                </a:solidFill>
                <a:latin typeface="微软雅黑" panose="020B0503020204020204" pitchFamily="34" charset="-122"/>
                <a:ea typeface="微软雅黑" panose="020B0503020204020204" pitchFamily="34" charset="-122"/>
              </a:rPr>
              <a:t>00-DN</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3</a:t>
            </a:r>
            <a:r>
              <a:rPr sz="1400" dirty="0">
                <a:solidFill>
                  <a:schemeClr val="tx1">
                    <a:lumMod val="85000"/>
                    <a:lumOff val="15000"/>
                  </a:schemeClr>
                </a:solidFill>
                <a:latin typeface="微软雅黑" panose="020B0503020204020204" pitchFamily="34" charset="-122"/>
                <a:ea typeface="微软雅黑" panose="020B0503020204020204" pitchFamily="34" charset="-122"/>
              </a:rPr>
              <a:t>00，给水支管为DN100-DN200。</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4" name="TextBox 23"/>
          <p:cNvSpPr txBox="1"/>
          <p:nvPr/>
        </p:nvSpPr>
        <p:spPr>
          <a:xfrm>
            <a:off x="3491865" y="1310640"/>
            <a:ext cx="2254885" cy="155003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污水工程规划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根据当地的自然条件和发展水平，近期污水量为0.</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13</a:t>
            </a:r>
            <a:r>
              <a:rPr sz="1400" dirty="0">
                <a:solidFill>
                  <a:schemeClr val="tx1">
                    <a:lumMod val="85000"/>
                    <a:lumOff val="15000"/>
                  </a:schemeClr>
                </a:solidFill>
                <a:latin typeface="微软雅黑" panose="020B0503020204020204" pitchFamily="34" charset="-122"/>
                <a:ea typeface="微软雅黑" panose="020B0503020204020204" pitchFamily="34" charset="-122"/>
              </a:rPr>
              <a:t>万m</a:t>
            </a:r>
            <a:r>
              <a:rPr sz="1400" baseline="30000" dirty="0">
                <a:solidFill>
                  <a:schemeClr val="tx1">
                    <a:lumMod val="85000"/>
                    <a:lumOff val="15000"/>
                  </a:schemeClr>
                </a:solidFill>
                <a:latin typeface="微软雅黑" panose="020B0503020204020204" pitchFamily="34" charset="-122"/>
                <a:ea typeface="微软雅黑" panose="020B0503020204020204" pitchFamily="34" charset="-122"/>
              </a:rPr>
              <a:t>3</a:t>
            </a:r>
            <a:r>
              <a:rPr sz="1400" dirty="0">
                <a:solidFill>
                  <a:schemeClr val="tx1">
                    <a:lumMod val="85000"/>
                    <a:lumOff val="15000"/>
                  </a:schemeClr>
                </a:solidFill>
                <a:latin typeface="微软雅黑" panose="020B0503020204020204" pitchFamily="34" charset="-122"/>
                <a:ea typeface="微软雅黑" panose="020B0503020204020204" pitchFamily="34" charset="-122"/>
              </a:rPr>
              <a:t>/d，远期污水规模为0.</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17</a:t>
            </a:r>
            <a:r>
              <a:rPr sz="1400" dirty="0">
                <a:solidFill>
                  <a:schemeClr val="tx1">
                    <a:lumMod val="85000"/>
                    <a:lumOff val="15000"/>
                  </a:schemeClr>
                </a:solidFill>
                <a:latin typeface="微软雅黑" panose="020B0503020204020204" pitchFamily="34" charset="-122"/>
                <a:ea typeface="微软雅黑" panose="020B0503020204020204" pitchFamily="34" charset="-122"/>
              </a:rPr>
              <a:t>万m</a:t>
            </a:r>
            <a:r>
              <a:rPr sz="1400" baseline="30000" dirty="0">
                <a:solidFill>
                  <a:schemeClr val="tx1">
                    <a:lumMod val="85000"/>
                    <a:lumOff val="15000"/>
                  </a:schemeClr>
                </a:solidFill>
                <a:latin typeface="微软雅黑" panose="020B0503020204020204" pitchFamily="34" charset="-122"/>
                <a:ea typeface="微软雅黑" panose="020B0503020204020204" pitchFamily="34" charset="-122"/>
              </a:rPr>
              <a:t>3</a:t>
            </a:r>
            <a:r>
              <a:rPr sz="1400" dirty="0">
                <a:solidFill>
                  <a:schemeClr val="tx1">
                    <a:lumMod val="85000"/>
                    <a:lumOff val="15000"/>
                  </a:schemeClr>
                </a:solidFill>
                <a:latin typeface="微软雅黑" panose="020B0503020204020204" pitchFamily="34" charset="-122"/>
                <a:ea typeface="微软雅黑" panose="020B0503020204020204" pitchFamily="34" charset="-122"/>
              </a:rPr>
              <a:t>/d。</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6" name="TextBox 25"/>
          <p:cNvSpPr txBox="1"/>
          <p:nvPr/>
        </p:nvSpPr>
        <p:spPr>
          <a:xfrm>
            <a:off x="6414567" y="1310446"/>
            <a:ext cx="1746277" cy="1808480"/>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雨水工程规划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根据镇区落地势，雨水沿排水沟或暗管就近排入池塘、河流及农田。对现状的泄洪通道依据相关规范予以保</a:t>
            </a:r>
            <a:r>
              <a:rPr sz="1400" dirty="0">
                <a:solidFill>
                  <a:schemeClr val="tx1">
                    <a:lumMod val="85000"/>
                    <a:lumOff val="15000"/>
                  </a:schemeClr>
                </a:solidFill>
                <a:latin typeface="微软雅黑" panose="020B0503020204020204" pitchFamily="34" charset="-122"/>
                <a:ea typeface="微软雅黑" panose="020B0503020204020204" pitchFamily="34" charset="-122"/>
              </a:rPr>
              <a:t>护。</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8" name="Title 1"/>
          <p:cNvSpPr txBox="1"/>
          <p:nvPr/>
        </p:nvSpPr>
        <p:spPr>
          <a:xfrm>
            <a:off x="857885" y="200025"/>
            <a:ext cx="309562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市政公用设施</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8"/>
                                        </p:tgtEl>
                                        <p:attrNameLst>
                                          <p:attrName>style.visibility</p:attrName>
                                        </p:attrNameLst>
                                      </p:cBhvr>
                                      <p:to>
                                        <p:strVal val="visible"/>
                                      </p:to>
                                    </p:set>
                                    <p:anim calcmode="lin" valueType="num">
                                      <p:cBhvr>
                                        <p:cTn id="7"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8"/>
                                        </p:tgtEl>
                                        <p:attrNameLst>
                                          <p:attrName>ppt_y</p:attrName>
                                        </p:attrNameLst>
                                      </p:cBhvr>
                                      <p:tavLst>
                                        <p:tav tm="0">
                                          <p:val>
                                            <p:strVal val="#ppt_y"/>
                                          </p:val>
                                        </p:tav>
                                        <p:tav tm="100000">
                                          <p:val>
                                            <p:strVal val="#ppt_y"/>
                                          </p:val>
                                        </p:tav>
                                      </p:tavLst>
                                    </p:anim>
                                    <p:anim calcmode="lin" valueType="num">
                                      <p:cBhvr>
                                        <p:cTn id="9"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8"/>
                                        </p:tgtEl>
                                      </p:cBhvr>
                                    </p:animEffect>
                                  </p:childTnLst>
                                </p:cTn>
                              </p:par>
                            </p:childTnLst>
                          </p:cTn>
                        </p:par>
                        <p:par>
                          <p:cTn id="12" fill="hold">
                            <p:stCondLst>
                              <p:cond delay="949"/>
                            </p:stCondLst>
                            <p:childTnLst>
                              <p:par>
                                <p:cTn id="13" presetID="18" presetClass="entr" presetSubtype="6"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strips(downRight)">
                                      <p:cBhvr>
                                        <p:cTn id="15" dur="500"/>
                                        <p:tgtEl>
                                          <p:spTgt spid="22"/>
                                        </p:tgtEl>
                                      </p:cBhvr>
                                    </p:animEffect>
                                  </p:childTnLst>
                                </p:cTn>
                              </p:par>
                            </p:childTnLst>
                          </p:cTn>
                        </p:par>
                        <p:par>
                          <p:cTn id="16" fill="hold">
                            <p:stCondLst>
                              <p:cond delay="1449"/>
                            </p:stCondLst>
                            <p:childTnLst>
                              <p:par>
                                <p:cTn id="17" presetID="18" presetClass="entr" presetSubtype="6"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strips(downRight)">
                                      <p:cBhvr>
                                        <p:cTn id="19" dur="500"/>
                                        <p:tgtEl>
                                          <p:spTgt spid="24"/>
                                        </p:tgtEl>
                                      </p:cBhvr>
                                    </p:animEffect>
                                  </p:childTnLst>
                                </p:cTn>
                              </p:par>
                            </p:childTnLst>
                          </p:cTn>
                        </p:par>
                        <p:par>
                          <p:cTn id="20" fill="hold">
                            <p:stCondLst>
                              <p:cond delay="1949"/>
                            </p:stCondLst>
                            <p:childTnLst>
                              <p:par>
                                <p:cTn id="21" presetID="18" presetClass="entr" presetSubtype="6" fill="hold" grpId="0" nodeType="afterEffect">
                                  <p:stCondLst>
                                    <p:cond delay="0"/>
                                  </p:stCondLst>
                                  <p:childTnLst>
                                    <p:set>
                                      <p:cBhvr>
                                        <p:cTn id="22" dur="1" fill="hold">
                                          <p:stCondLst>
                                            <p:cond delay="0"/>
                                          </p:stCondLst>
                                        </p:cTn>
                                        <p:tgtEl>
                                          <p:spTgt spid="26"/>
                                        </p:tgtEl>
                                        <p:attrNameLst>
                                          <p:attrName>style.visibility</p:attrName>
                                        </p:attrNameLst>
                                      </p:cBhvr>
                                      <p:to>
                                        <p:strVal val="visible"/>
                                      </p:to>
                                    </p:set>
                                    <p:animEffect transition="in" filter="strips(downRight)">
                                      <p:cBhvr>
                                        <p:cTn id="2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P spid="26" grpId="0"/>
      <p:bldP spid="2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971600" y="1310446"/>
            <a:ext cx="1746277" cy="155003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供电工程规划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采用人均用电指标法对城区进行负荷预测，规划预测总用电负荷为</a:t>
            </a:r>
            <a:r>
              <a:rPr lang="en-US" sz="1400" dirty="0">
                <a:solidFill>
                  <a:schemeClr val="tx1">
                    <a:lumMod val="85000"/>
                    <a:lumOff val="15000"/>
                  </a:schemeClr>
                </a:solidFill>
                <a:latin typeface="微软雅黑" panose="020B0503020204020204" pitchFamily="34" charset="-122"/>
                <a:ea typeface="微软雅黑" panose="020B0503020204020204" pitchFamily="34" charset="-122"/>
              </a:rPr>
              <a:t>1.28</a:t>
            </a:r>
            <a:r>
              <a:rPr lang="zh-CN" sz="1400" dirty="0">
                <a:solidFill>
                  <a:schemeClr val="tx1">
                    <a:lumMod val="85000"/>
                    <a:lumOff val="15000"/>
                  </a:schemeClr>
                </a:solidFill>
                <a:latin typeface="微软雅黑" panose="020B0503020204020204" pitchFamily="34" charset="-122"/>
                <a:ea typeface="微软雅黑" panose="020B0503020204020204" pitchFamily="34" charset="-122"/>
              </a:rPr>
              <a:t>万</a:t>
            </a:r>
            <a:r>
              <a:rPr sz="1400" dirty="0">
                <a:solidFill>
                  <a:schemeClr val="tx1">
                    <a:lumMod val="85000"/>
                    <a:lumOff val="15000"/>
                  </a:schemeClr>
                </a:solidFill>
                <a:latin typeface="微软雅黑" panose="020B0503020204020204" pitchFamily="34" charset="-122"/>
                <a:ea typeface="微软雅黑" panose="020B0503020204020204" pitchFamily="34" charset="-122"/>
              </a:rPr>
              <a:t>kWh。</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4" name="TextBox 23"/>
          <p:cNvSpPr txBox="1"/>
          <p:nvPr/>
        </p:nvSpPr>
        <p:spPr>
          <a:xfrm>
            <a:off x="3702065" y="1310446"/>
            <a:ext cx="1746277" cy="258381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电信工程规划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为提高通信质量和改善城市景观，规划区内各类通信线路一律采用地下管道敷设，并共用管道走廊。通信管道走廊规划于道路人行道的南侧、西侧，与电力电缆沟分别置于道路的不同侧。</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6" name="TextBox 25"/>
          <p:cNvSpPr txBox="1"/>
          <p:nvPr/>
        </p:nvSpPr>
        <p:spPr>
          <a:xfrm>
            <a:off x="6414567" y="1310446"/>
            <a:ext cx="1746277" cy="2066925"/>
          </a:xfrm>
          <a:prstGeom prst="rect">
            <a:avLst/>
          </a:prstGeom>
          <a:noFill/>
        </p:spPr>
        <p:txBody>
          <a:bodyPr wrap="square" lIns="0" tIns="0" rIns="0" bIns="0" rtlCol="0">
            <a:spAutoFit/>
          </a:bodyPr>
          <a:lstStyle/>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供热工程规划</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供热方式</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err="1">
                <a:solidFill>
                  <a:schemeClr val="tx1">
                    <a:lumMod val="85000"/>
                    <a:lumOff val="15000"/>
                  </a:schemeClr>
                </a:solidFill>
                <a:latin typeface="微软雅黑" panose="020B0503020204020204" pitchFamily="34" charset="-122"/>
                <a:ea typeface="微软雅黑" panose="020B0503020204020204" pitchFamily="34" charset="-122"/>
              </a:rPr>
              <a:t>规划建成区范围内，</a:t>
            </a:r>
            <a:r>
              <a:rPr lang="zh-CN" altLang="en-US" sz="1400" dirty="0">
                <a:solidFill>
                  <a:schemeClr val="tx1">
                    <a:lumMod val="85000"/>
                    <a:lumOff val="15000"/>
                  </a:schemeClr>
                </a:solidFill>
                <a:latin typeface="微软雅黑" panose="020B0503020204020204" pitchFamily="34" charset="-122"/>
                <a:ea typeface="微软雅黑" panose="020B0503020204020204" pitchFamily="34" charset="-122"/>
              </a:rPr>
              <a:t>统一供热</a:t>
            </a:r>
            <a:r>
              <a:rPr sz="1400" dirty="0">
                <a:solidFill>
                  <a:schemeClr val="tx1">
                    <a:lumMod val="85000"/>
                    <a:lumOff val="15000"/>
                  </a:schemeClr>
                </a:solidFill>
                <a:latin typeface="微软雅黑" panose="020B0503020204020204" pitchFamily="34" charset="-122"/>
                <a:ea typeface="微软雅黑" panose="020B0503020204020204" pitchFamily="34" charset="-122"/>
              </a:rPr>
              <a:t>。</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a:solidFill>
                  <a:schemeClr val="tx1">
                    <a:lumMod val="85000"/>
                    <a:lumOff val="15000"/>
                  </a:schemeClr>
                </a:solidFill>
                <a:latin typeface="微软雅黑" panose="020B0503020204020204" pitchFamily="34" charset="-122"/>
                <a:ea typeface="微软雅黑" panose="020B0503020204020204" pitchFamily="34" charset="-122"/>
              </a:rPr>
              <a:t>供热管网</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sz="1400" dirty="0" err="1">
                <a:solidFill>
                  <a:schemeClr val="tx1">
                    <a:lumMod val="85000"/>
                    <a:lumOff val="15000"/>
                  </a:schemeClr>
                </a:solidFill>
                <a:latin typeface="微软雅黑" panose="020B0503020204020204" pitchFamily="34" charset="-122"/>
                <a:ea typeface="微软雅黑" panose="020B0503020204020204" pitchFamily="34" charset="-122"/>
              </a:rPr>
              <a:t>规划新建热水管网敷设在道路两侧，均采用直埋方式敷设</a:t>
            </a:r>
            <a:r>
              <a:rPr sz="1400" dirty="0">
                <a:solidFill>
                  <a:schemeClr val="tx1">
                    <a:lumMod val="85000"/>
                    <a:lumOff val="15000"/>
                  </a:schemeClr>
                </a:solidFill>
                <a:latin typeface="微软雅黑" panose="020B0503020204020204" pitchFamily="34" charset="-122"/>
                <a:ea typeface="微软雅黑" panose="020B0503020204020204" pitchFamily="34" charset="-122"/>
              </a:rPr>
              <a:t>。</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8" name="Title 1"/>
          <p:cNvSpPr txBox="1"/>
          <p:nvPr/>
        </p:nvSpPr>
        <p:spPr>
          <a:xfrm>
            <a:off x="857885" y="200025"/>
            <a:ext cx="309562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市政公用设施</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8"/>
                                        </p:tgtEl>
                                        <p:attrNameLst>
                                          <p:attrName>style.visibility</p:attrName>
                                        </p:attrNameLst>
                                      </p:cBhvr>
                                      <p:to>
                                        <p:strVal val="visible"/>
                                      </p:to>
                                    </p:set>
                                    <p:anim calcmode="lin" valueType="num">
                                      <p:cBhvr>
                                        <p:cTn id="7"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8"/>
                                        </p:tgtEl>
                                        <p:attrNameLst>
                                          <p:attrName>ppt_y</p:attrName>
                                        </p:attrNameLst>
                                      </p:cBhvr>
                                      <p:tavLst>
                                        <p:tav tm="0">
                                          <p:val>
                                            <p:strVal val="#ppt_y"/>
                                          </p:val>
                                        </p:tav>
                                        <p:tav tm="100000">
                                          <p:val>
                                            <p:strVal val="#ppt_y"/>
                                          </p:val>
                                        </p:tav>
                                      </p:tavLst>
                                    </p:anim>
                                    <p:anim calcmode="lin" valueType="num">
                                      <p:cBhvr>
                                        <p:cTn id="9"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8"/>
                                        </p:tgtEl>
                                      </p:cBhvr>
                                    </p:animEffect>
                                  </p:childTnLst>
                                </p:cTn>
                              </p:par>
                            </p:childTnLst>
                          </p:cTn>
                        </p:par>
                        <p:par>
                          <p:cTn id="12" fill="hold">
                            <p:stCondLst>
                              <p:cond delay="949"/>
                            </p:stCondLst>
                            <p:childTnLst>
                              <p:par>
                                <p:cTn id="13" presetID="18" presetClass="entr" presetSubtype="6"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strips(downRight)">
                                      <p:cBhvr>
                                        <p:cTn id="15" dur="500"/>
                                        <p:tgtEl>
                                          <p:spTgt spid="22"/>
                                        </p:tgtEl>
                                      </p:cBhvr>
                                    </p:animEffect>
                                  </p:childTnLst>
                                </p:cTn>
                              </p:par>
                            </p:childTnLst>
                          </p:cTn>
                        </p:par>
                        <p:par>
                          <p:cTn id="16" fill="hold">
                            <p:stCondLst>
                              <p:cond delay="1449"/>
                            </p:stCondLst>
                            <p:childTnLst>
                              <p:par>
                                <p:cTn id="17" presetID="18" presetClass="entr" presetSubtype="6"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strips(downRight)">
                                      <p:cBhvr>
                                        <p:cTn id="19" dur="500"/>
                                        <p:tgtEl>
                                          <p:spTgt spid="24"/>
                                        </p:tgtEl>
                                      </p:cBhvr>
                                    </p:animEffect>
                                  </p:childTnLst>
                                </p:cTn>
                              </p:par>
                            </p:childTnLst>
                          </p:cTn>
                        </p:par>
                        <p:par>
                          <p:cTn id="20" fill="hold">
                            <p:stCondLst>
                              <p:cond delay="1949"/>
                            </p:stCondLst>
                            <p:childTnLst>
                              <p:par>
                                <p:cTn id="21" presetID="18" presetClass="entr" presetSubtype="6" fill="hold" grpId="0" nodeType="afterEffect">
                                  <p:stCondLst>
                                    <p:cond delay="0"/>
                                  </p:stCondLst>
                                  <p:childTnLst>
                                    <p:set>
                                      <p:cBhvr>
                                        <p:cTn id="22" dur="1" fill="hold">
                                          <p:stCondLst>
                                            <p:cond delay="0"/>
                                          </p:stCondLst>
                                        </p:cTn>
                                        <p:tgtEl>
                                          <p:spTgt spid="26"/>
                                        </p:tgtEl>
                                        <p:attrNameLst>
                                          <p:attrName>style.visibility</p:attrName>
                                        </p:attrNameLst>
                                      </p:cBhvr>
                                      <p:to>
                                        <p:strVal val="visible"/>
                                      </p:to>
                                    </p:set>
                                    <p:animEffect transition="in" filter="strips(downRight)">
                                      <p:cBhvr>
                                        <p:cTn id="2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P spid="26" grpId="0"/>
      <p:bldP spid="2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 Same Side Corner Rectangle 67"/>
          <p:cNvSpPr/>
          <p:nvPr/>
        </p:nvSpPr>
        <p:spPr>
          <a:xfrm rot="10800000" flipH="1">
            <a:off x="785912" y="1121919"/>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sp>
        <p:nvSpPr>
          <p:cNvPr id="20" name="Round Same Side Corner Rectangle 69"/>
          <p:cNvSpPr/>
          <p:nvPr/>
        </p:nvSpPr>
        <p:spPr>
          <a:xfrm rot="10800000" flipH="1">
            <a:off x="5082322" y="1093786"/>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grpSp>
        <p:nvGrpSpPr>
          <p:cNvPr id="39" name="组合 38"/>
          <p:cNvGrpSpPr/>
          <p:nvPr/>
        </p:nvGrpSpPr>
        <p:grpSpPr>
          <a:xfrm>
            <a:off x="923212" y="1109269"/>
            <a:ext cx="2871880" cy="1778158"/>
            <a:chOff x="5228512" y="1109269"/>
            <a:chExt cx="2871880" cy="1778158"/>
          </a:xfrm>
        </p:grpSpPr>
        <p:sp>
          <p:nvSpPr>
            <p:cNvPr id="21" name="TextBox 20"/>
            <p:cNvSpPr txBox="1"/>
            <p:nvPr/>
          </p:nvSpPr>
          <p:spPr>
            <a:xfrm>
              <a:off x="5228512" y="1303102"/>
              <a:ext cx="2871880" cy="1584325"/>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小佘太镇抗震设防烈度为7度。新建工程严格按照建筑抗震设计规范的抗震设防要求执行。医院、邮政、电信、供电、给水等生命线工程和幼儿园、中小学等重要的建筑物、构筑物均应提高1度设防措施。</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2" name="Rectangle 71"/>
            <p:cNvSpPr/>
            <p:nvPr/>
          </p:nvSpPr>
          <p:spPr>
            <a:xfrm>
              <a:off x="5228513" y="1109269"/>
              <a:ext cx="779780" cy="249555"/>
            </a:xfrm>
            <a:prstGeom prst="rect">
              <a:avLst/>
            </a:prstGeom>
          </p:spPr>
          <p:txBody>
            <a:bodyPr wrap="none" lIns="34290" tIns="17145" rIns="34290" bIns="17145">
              <a:spAutoFit/>
            </a:bodyPr>
            <a:lstStyle/>
            <a:p>
              <a:pPr algn="l"/>
              <a:r>
                <a:rPr lang="zh-CN" altLang="en-US" sz="14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抗震规划</a:t>
              </a:r>
              <a:endParaRPr lang="zh-CN" altLang="en-US" sz="14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grpSp>
        <p:nvGrpSpPr>
          <p:cNvPr id="41" name="组合 40"/>
          <p:cNvGrpSpPr/>
          <p:nvPr/>
        </p:nvGrpSpPr>
        <p:grpSpPr>
          <a:xfrm>
            <a:off x="5219622" y="1109536"/>
            <a:ext cx="2871880" cy="2036603"/>
            <a:chOff x="5228512" y="2629091"/>
            <a:chExt cx="2871880" cy="2036603"/>
          </a:xfrm>
        </p:grpSpPr>
        <p:sp>
          <p:nvSpPr>
            <p:cNvPr id="25" name="TextBox 24"/>
            <p:cNvSpPr txBox="1"/>
            <p:nvPr/>
          </p:nvSpPr>
          <p:spPr>
            <a:xfrm>
              <a:off x="5228512" y="2822924"/>
              <a:ext cx="2871880" cy="1842770"/>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小佘太镇防洪设防标准为20年一遇。</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防洪工程要结合山前洪沟改造治理进行，主要是进行河道清淤、疏浚，加高，修整河床，新建堤坝。在河流的上游要加强植被以控制水土流失，逐步完善河流两岸绿化，发挥植物固堤的作用。</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6" name="Rectangle 75"/>
            <p:cNvSpPr/>
            <p:nvPr/>
          </p:nvSpPr>
          <p:spPr>
            <a:xfrm>
              <a:off x="5228513" y="2629091"/>
              <a:ext cx="779780" cy="249555"/>
            </a:xfrm>
            <a:prstGeom prst="rect">
              <a:avLst/>
            </a:prstGeom>
          </p:spPr>
          <p:txBody>
            <a:bodyPr wrap="none" lIns="34290" tIns="17145" rIns="34290" bIns="17145">
              <a:spAutoFit/>
            </a:bodyPr>
            <a:lstStyle/>
            <a:p>
              <a:pPr algn="l"/>
              <a:r>
                <a:rPr lang="zh-CN" altLang="en-US" sz="14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防洪规划</a:t>
              </a:r>
              <a:endParaRPr lang="zh-CN" altLang="en-US" sz="14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sp>
        <p:nvSpPr>
          <p:cNvPr id="34" name="Title 1"/>
          <p:cNvSpPr txBox="1"/>
          <p:nvPr/>
        </p:nvSpPr>
        <p:spPr>
          <a:xfrm>
            <a:off x="857885" y="200025"/>
            <a:ext cx="335851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7.4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安全韧性与防灾减灾</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4"/>
                                        </p:tgtEl>
                                        <p:attrNameLst>
                                          <p:attrName>ppt_y</p:attrName>
                                        </p:attrNameLst>
                                      </p:cBhvr>
                                      <p:tavLst>
                                        <p:tav tm="0">
                                          <p:val>
                                            <p:strVal val="#ppt_y"/>
                                          </p:val>
                                        </p:tav>
                                        <p:tav tm="100000">
                                          <p:val>
                                            <p:strVal val="#ppt_y"/>
                                          </p:val>
                                        </p:tav>
                                      </p:tavLst>
                                    </p:anim>
                                    <p:anim calcmode="lin" valueType="num">
                                      <p:cBhvr>
                                        <p:cTn id="9" dur="500" fill="hold"/>
                                        <p:tgtEl>
                                          <p:spTgt spid="3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4"/>
                                        </p:tgtEl>
                                      </p:cBhvr>
                                    </p:animEffect>
                                  </p:childTnLst>
                                </p:cTn>
                              </p:par>
                            </p:childTnLst>
                          </p:cTn>
                        </p:par>
                        <p:par>
                          <p:cTn id="12" fill="hold">
                            <p:stCondLst>
                              <p:cond delay="1100"/>
                            </p:stCondLst>
                            <p:childTnLst>
                              <p:par>
                                <p:cTn id="13" presetID="22" presetClass="entr" presetSubtype="1"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up)">
                                      <p:cBhvr>
                                        <p:cTn id="15" dur="500"/>
                                        <p:tgtEl>
                                          <p:spTgt spid="18"/>
                                        </p:tgtEl>
                                      </p:cBhvr>
                                    </p:animEffect>
                                  </p:childTnLst>
                                </p:cTn>
                              </p:par>
                            </p:childTnLst>
                          </p:cTn>
                        </p:par>
                        <p:par>
                          <p:cTn id="16" fill="hold">
                            <p:stCondLst>
                              <p:cond delay="1600"/>
                            </p:stCondLst>
                            <p:childTnLst>
                              <p:par>
                                <p:cTn id="17" presetID="22" presetClass="entr" presetSubtype="8" fill="hold" nodeType="afterEffect">
                                  <p:stCondLst>
                                    <p:cond delay="0"/>
                                  </p:stCondLst>
                                  <p:childTnLst>
                                    <p:set>
                                      <p:cBhvr>
                                        <p:cTn id="18" dur="1" fill="hold">
                                          <p:stCondLst>
                                            <p:cond delay="0"/>
                                          </p:stCondLst>
                                        </p:cTn>
                                        <p:tgtEl>
                                          <p:spTgt spid="39"/>
                                        </p:tgtEl>
                                        <p:attrNameLst>
                                          <p:attrName>style.visibility</p:attrName>
                                        </p:attrNameLst>
                                      </p:cBhvr>
                                      <p:to>
                                        <p:strVal val="visible"/>
                                      </p:to>
                                    </p:set>
                                    <p:animEffect transition="in" filter="wipe(left)">
                                      <p:cBhvr>
                                        <p:cTn id="19" dur="500"/>
                                        <p:tgtEl>
                                          <p:spTgt spid="39"/>
                                        </p:tgtEl>
                                      </p:cBhvr>
                                    </p:animEffect>
                                  </p:childTnLst>
                                </p:cTn>
                              </p:par>
                            </p:childTnLst>
                          </p:cTn>
                        </p:par>
                        <p:par>
                          <p:cTn id="20" fill="hold">
                            <p:stCondLst>
                              <p:cond delay="2100"/>
                            </p:stCondLst>
                            <p:childTnLst>
                              <p:par>
                                <p:cTn id="21" presetID="22" presetClass="entr" presetSubtype="1"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up)">
                                      <p:cBhvr>
                                        <p:cTn id="23" dur="500"/>
                                        <p:tgtEl>
                                          <p:spTgt spid="20"/>
                                        </p:tgtEl>
                                      </p:cBhvr>
                                    </p:animEffect>
                                  </p:childTnLst>
                                </p:cTn>
                              </p:par>
                            </p:childTnLst>
                          </p:cTn>
                        </p:par>
                        <p:par>
                          <p:cTn id="24" fill="hold">
                            <p:stCondLst>
                              <p:cond delay="2600"/>
                            </p:stCondLst>
                            <p:childTnLst>
                              <p:par>
                                <p:cTn id="25" presetID="22" presetClass="entr" presetSubtype="8" fill="hold" nodeType="after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left)">
                                      <p:cBhvr>
                                        <p:cTn id="2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20" grpId="0" bldLvl="0" animBg="1"/>
      <p:bldP spid="3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 Same Side Corner Rectangle 67"/>
          <p:cNvSpPr/>
          <p:nvPr/>
        </p:nvSpPr>
        <p:spPr>
          <a:xfrm rot="10800000" flipH="1">
            <a:off x="785912" y="1121919"/>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sp>
        <p:nvSpPr>
          <p:cNvPr id="20" name="Round Same Side Corner Rectangle 69"/>
          <p:cNvSpPr/>
          <p:nvPr/>
        </p:nvSpPr>
        <p:spPr>
          <a:xfrm rot="10800000" flipH="1">
            <a:off x="5082322" y="1093786"/>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grpSp>
        <p:nvGrpSpPr>
          <p:cNvPr id="39" name="组合 38"/>
          <p:cNvGrpSpPr/>
          <p:nvPr/>
        </p:nvGrpSpPr>
        <p:grpSpPr>
          <a:xfrm>
            <a:off x="923212" y="1109269"/>
            <a:ext cx="2871880" cy="3328828"/>
            <a:chOff x="5228512" y="1109269"/>
            <a:chExt cx="2871880" cy="3328828"/>
          </a:xfrm>
        </p:grpSpPr>
        <p:sp>
          <p:nvSpPr>
            <p:cNvPr id="21" name="TextBox 20"/>
            <p:cNvSpPr txBox="1"/>
            <p:nvPr/>
          </p:nvSpPr>
          <p:spPr>
            <a:xfrm>
              <a:off x="5228512" y="1303102"/>
              <a:ext cx="2871880" cy="3134995"/>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消防站规划：规划利用现状消防站，建立专职消防队，承担日常消防工作。</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在旧城改造和新区建设的同时，沿镇区主要道路按间距不大于120米设置市政消火栓。在居住区、商业区集中的地段，控制市政消火栓的间距，保护半径不大于150米。为了充分满足城市消防用水的需求，规划消防水源以市政自来水和天然水体相结合，在交通方便的地方设置取水点。</a:t>
              </a:r>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rPr>
                <a:t>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2" name="Rectangle 71"/>
            <p:cNvSpPr/>
            <p:nvPr/>
          </p:nvSpPr>
          <p:spPr>
            <a:xfrm>
              <a:off x="5228513" y="1109269"/>
              <a:ext cx="779780" cy="249555"/>
            </a:xfrm>
            <a:prstGeom prst="rect">
              <a:avLst/>
            </a:prstGeom>
          </p:spPr>
          <p:txBody>
            <a:bodyPr wrap="none" lIns="34290" tIns="17145" rIns="34290" bIns="17145">
              <a:spAutoFit/>
            </a:bodyPr>
            <a:lstStyle/>
            <a:p>
              <a:pPr algn="l"/>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rPr>
                <a:t>消防规划</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grpSp>
        <p:nvGrpSpPr>
          <p:cNvPr id="41" name="组合 40"/>
          <p:cNvGrpSpPr/>
          <p:nvPr/>
        </p:nvGrpSpPr>
        <p:grpSpPr>
          <a:xfrm>
            <a:off x="5210097" y="1109536"/>
            <a:ext cx="2881405" cy="2036603"/>
            <a:chOff x="5218987" y="2629091"/>
            <a:chExt cx="2881405" cy="2036603"/>
          </a:xfrm>
        </p:grpSpPr>
        <p:sp>
          <p:nvSpPr>
            <p:cNvPr id="25" name="TextBox 24"/>
            <p:cNvSpPr txBox="1"/>
            <p:nvPr/>
          </p:nvSpPr>
          <p:spPr>
            <a:xfrm>
              <a:off x="5228512" y="2822924"/>
              <a:ext cx="2871880" cy="1842770"/>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按照“突出重点、分类指导、注重实效、分类实施”的原则，对全镇适龄儿童进行接种国家免疫规划疫苗。在疫情流行爆发时，对重点人群进行疫苗接种。到2035年，适龄儿童接种国家免疫规划疫苗率达到100%。</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6" name="Rectangle 75"/>
            <p:cNvSpPr/>
            <p:nvPr/>
          </p:nvSpPr>
          <p:spPr>
            <a:xfrm flipH="1">
              <a:off x="5218987" y="2629091"/>
              <a:ext cx="1038225" cy="250825"/>
            </a:xfrm>
            <a:prstGeom prst="rect">
              <a:avLst/>
            </a:prstGeom>
          </p:spPr>
          <p:txBody>
            <a:bodyPr wrap="square" lIns="34290" tIns="17145" rIns="34290" bIns="17145">
              <a:noAutofit/>
            </a:bodyPr>
            <a:lstStyle/>
            <a:p>
              <a:pPr algn="l"/>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rPr>
                <a:t>防疫规划</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sp>
        <p:nvSpPr>
          <p:cNvPr id="34" name="Title 1"/>
          <p:cNvSpPr txBox="1"/>
          <p:nvPr/>
        </p:nvSpPr>
        <p:spPr>
          <a:xfrm>
            <a:off x="857885" y="200025"/>
            <a:ext cx="335851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7.4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安全韧性与防灾减灾</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4"/>
                                        </p:tgtEl>
                                        <p:attrNameLst>
                                          <p:attrName>ppt_y</p:attrName>
                                        </p:attrNameLst>
                                      </p:cBhvr>
                                      <p:tavLst>
                                        <p:tav tm="0">
                                          <p:val>
                                            <p:strVal val="#ppt_y"/>
                                          </p:val>
                                        </p:tav>
                                        <p:tav tm="100000">
                                          <p:val>
                                            <p:strVal val="#ppt_y"/>
                                          </p:val>
                                        </p:tav>
                                      </p:tavLst>
                                    </p:anim>
                                    <p:anim calcmode="lin" valueType="num">
                                      <p:cBhvr>
                                        <p:cTn id="9" dur="500" fill="hold"/>
                                        <p:tgtEl>
                                          <p:spTgt spid="3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4"/>
                                        </p:tgtEl>
                                      </p:cBhvr>
                                    </p:animEffect>
                                  </p:childTnLst>
                                </p:cTn>
                              </p:par>
                            </p:childTnLst>
                          </p:cTn>
                        </p:par>
                        <p:par>
                          <p:cTn id="12" fill="hold">
                            <p:stCondLst>
                              <p:cond delay="1100"/>
                            </p:stCondLst>
                            <p:childTnLst>
                              <p:par>
                                <p:cTn id="13" presetID="22" presetClass="entr" presetSubtype="1"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up)">
                                      <p:cBhvr>
                                        <p:cTn id="15" dur="500"/>
                                        <p:tgtEl>
                                          <p:spTgt spid="18"/>
                                        </p:tgtEl>
                                      </p:cBhvr>
                                    </p:animEffect>
                                  </p:childTnLst>
                                </p:cTn>
                              </p:par>
                            </p:childTnLst>
                          </p:cTn>
                        </p:par>
                        <p:par>
                          <p:cTn id="16" fill="hold">
                            <p:stCondLst>
                              <p:cond delay="1600"/>
                            </p:stCondLst>
                            <p:childTnLst>
                              <p:par>
                                <p:cTn id="17" presetID="22" presetClass="entr" presetSubtype="8" fill="hold" nodeType="afterEffect">
                                  <p:stCondLst>
                                    <p:cond delay="0"/>
                                  </p:stCondLst>
                                  <p:childTnLst>
                                    <p:set>
                                      <p:cBhvr>
                                        <p:cTn id="18" dur="1" fill="hold">
                                          <p:stCondLst>
                                            <p:cond delay="0"/>
                                          </p:stCondLst>
                                        </p:cTn>
                                        <p:tgtEl>
                                          <p:spTgt spid="39"/>
                                        </p:tgtEl>
                                        <p:attrNameLst>
                                          <p:attrName>style.visibility</p:attrName>
                                        </p:attrNameLst>
                                      </p:cBhvr>
                                      <p:to>
                                        <p:strVal val="visible"/>
                                      </p:to>
                                    </p:set>
                                    <p:animEffect transition="in" filter="wipe(left)">
                                      <p:cBhvr>
                                        <p:cTn id="19" dur="500"/>
                                        <p:tgtEl>
                                          <p:spTgt spid="39"/>
                                        </p:tgtEl>
                                      </p:cBhvr>
                                    </p:animEffect>
                                  </p:childTnLst>
                                </p:cTn>
                              </p:par>
                            </p:childTnLst>
                          </p:cTn>
                        </p:par>
                        <p:par>
                          <p:cTn id="20" fill="hold">
                            <p:stCondLst>
                              <p:cond delay="2100"/>
                            </p:stCondLst>
                            <p:childTnLst>
                              <p:par>
                                <p:cTn id="21" presetID="22" presetClass="entr" presetSubtype="1"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up)">
                                      <p:cBhvr>
                                        <p:cTn id="23" dur="500"/>
                                        <p:tgtEl>
                                          <p:spTgt spid="20"/>
                                        </p:tgtEl>
                                      </p:cBhvr>
                                    </p:animEffect>
                                  </p:childTnLst>
                                </p:cTn>
                              </p:par>
                            </p:childTnLst>
                          </p:cTn>
                        </p:par>
                        <p:par>
                          <p:cTn id="24" fill="hold">
                            <p:stCondLst>
                              <p:cond delay="2600"/>
                            </p:stCondLst>
                            <p:childTnLst>
                              <p:par>
                                <p:cTn id="25" presetID="22" presetClass="entr" presetSubtype="8" fill="hold" nodeType="after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left)">
                                      <p:cBhvr>
                                        <p:cTn id="2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20" grpId="0" bldLvl="0" animBg="1"/>
      <p:bldP spid="3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 Same Side Corner Rectangle 67"/>
          <p:cNvSpPr/>
          <p:nvPr/>
        </p:nvSpPr>
        <p:spPr>
          <a:xfrm rot="10800000" flipH="1">
            <a:off x="785912" y="1121919"/>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sp>
        <p:nvSpPr>
          <p:cNvPr id="20" name="Round Same Side Corner Rectangle 69"/>
          <p:cNvSpPr/>
          <p:nvPr/>
        </p:nvSpPr>
        <p:spPr>
          <a:xfrm rot="10800000" flipH="1">
            <a:off x="5082322" y="1093786"/>
            <a:ext cx="49903" cy="514044"/>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82282" tIns="41141" rIns="82282" bIns="41141" rtlCol="0" anchor="ctr"/>
          <a:lstStyle/>
          <a:p>
            <a:pPr algn="ctr"/>
            <a:endParaRPr lang="bg-BG" dirty="0">
              <a:latin typeface="Calibri Light" panose="020F0302020204030204"/>
            </a:endParaRPr>
          </a:p>
        </p:txBody>
      </p:sp>
      <p:grpSp>
        <p:nvGrpSpPr>
          <p:cNvPr id="39" name="组合 38"/>
          <p:cNvGrpSpPr/>
          <p:nvPr/>
        </p:nvGrpSpPr>
        <p:grpSpPr>
          <a:xfrm>
            <a:off x="923212" y="1109269"/>
            <a:ext cx="2871880" cy="3587273"/>
            <a:chOff x="5228512" y="1109269"/>
            <a:chExt cx="2871880" cy="3587273"/>
          </a:xfrm>
        </p:grpSpPr>
        <p:sp>
          <p:nvSpPr>
            <p:cNvPr id="21" name="TextBox 20"/>
            <p:cNvSpPr txBox="1"/>
            <p:nvPr/>
          </p:nvSpPr>
          <p:spPr>
            <a:xfrm>
              <a:off x="5228512" y="1303102"/>
              <a:ext cx="2871880" cy="3393440"/>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人防指挥中心</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规划于镇政府办公大楼内设置人防指挥中心。</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疏散通道</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主要疏散通道为主干道，主要疏散干道两侧建筑物高度应进行必要的控制。 </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隐蔽工程</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规划结合地下综合体的建设，加强人防地下室的建设，实现区域内各类地下室的连通。人防地下室应与城镇人口的分布密集区相结合，便于居民的快速疏散。</a:t>
              </a:r>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rPr>
                <a:t>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2" name="Rectangle 71"/>
            <p:cNvSpPr/>
            <p:nvPr/>
          </p:nvSpPr>
          <p:spPr>
            <a:xfrm>
              <a:off x="5228513" y="1109269"/>
              <a:ext cx="1135380" cy="249555"/>
            </a:xfrm>
            <a:prstGeom prst="rect">
              <a:avLst/>
            </a:prstGeom>
          </p:spPr>
          <p:txBody>
            <a:bodyPr wrap="none" lIns="34290" tIns="17145" rIns="34290" bIns="17145">
              <a:spAutoFit/>
            </a:bodyPr>
            <a:lstStyle/>
            <a:p>
              <a:pPr algn="l"/>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rPr>
                <a:t>人防工程规划</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grpSp>
      <p:sp>
        <p:nvSpPr>
          <p:cNvPr id="25" name="TextBox 24"/>
          <p:cNvSpPr txBox="1"/>
          <p:nvPr/>
        </p:nvSpPr>
        <p:spPr>
          <a:xfrm>
            <a:off x="5219700" y="1131570"/>
            <a:ext cx="2872105" cy="1325880"/>
          </a:xfrm>
          <a:prstGeom prst="rect">
            <a:avLst/>
          </a:prstGeom>
          <a:noFill/>
        </p:spPr>
        <p:txBody>
          <a:bodyPr wrap="square" lIns="34290" tIns="17145" rIns="34290" bIns="17145" rtlCol="0">
            <a:spAutoFit/>
          </a:bodyPr>
          <a:lstStyle/>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医疗救护中心</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规划利用中心院设置1处医疗救护中心；同时结合居住片区内的诊疗点，设立基本的医疗救护设施，负责本片区战时的医疗救护工作。</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4" name="Title 1"/>
          <p:cNvSpPr txBox="1"/>
          <p:nvPr/>
        </p:nvSpPr>
        <p:spPr>
          <a:xfrm>
            <a:off x="857885" y="200025"/>
            <a:ext cx="335851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7.4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安全韧性与防灾减灾</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4"/>
                                        </p:tgtEl>
                                        <p:attrNameLst>
                                          <p:attrName>ppt_y</p:attrName>
                                        </p:attrNameLst>
                                      </p:cBhvr>
                                      <p:tavLst>
                                        <p:tav tm="0">
                                          <p:val>
                                            <p:strVal val="#ppt_y"/>
                                          </p:val>
                                        </p:tav>
                                        <p:tav tm="100000">
                                          <p:val>
                                            <p:strVal val="#ppt_y"/>
                                          </p:val>
                                        </p:tav>
                                      </p:tavLst>
                                    </p:anim>
                                    <p:anim calcmode="lin" valueType="num">
                                      <p:cBhvr>
                                        <p:cTn id="9" dur="500" fill="hold"/>
                                        <p:tgtEl>
                                          <p:spTgt spid="3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4"/>
                                        </p:tgtEl>
                                      </p:cBhvr>
                                    </p:animEffect>
                                  </p:childTnLst>
                                </p:cTn>
                              </p:par>
                            </p:childTnLst>
                          </p:cTn>
                        </p:par>
                        <p:par>
                          <p:cTn id="12" fill="hold">
                            <p:stCondLst>
                              <p:cond delay="1100"/>
                            </p:stCondLst>
                            <p:childTnLst>
                              <p:par>
                                <p:cTn id="13" presetID="22" presetClass="entr" presetSubtype="1"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up)">
                                      <p:cBhvr>
                                        <p:cTn id="15" dur="500"/>
                                        <p:tgtEl>
                                          <p:spTgt spid="18"/>
                                        </p:tgtEl>
                                      </p:cBhvr>
                                    </p:animEffect>
                                  </p:childTnLst>
                                </p:cTn>
                              </p:par>
                            </p:childTnLst>
                          </p:cTn>
                        </p:par>
                        <p:par>
                          <p:cTn id="16" fill="hold">
                            <p:stCondLst>
                              <p:cond delay="1600"/>
                            </p:stCondLst>
                            <p:childTnLst>
                              <p:par>
                                <p:cTn id="17" presetID="22" presetClass="entr" presetSubtype="8" fill="hold" nodeType="afterEffect">
                                  <p:stCondLst>
                                    <p:cond delay="0"/>
                                  </p:stCondLst>
                                  <p:childTnLst>
                                    <p:set>
                                      <p:cBhvr>
                                        <p:cTn id="18" dur="1" fill="hold">
                                          <p:stCondLst>
                                            <p:cond delay="0"/>
                                          </p:stCondLst>
                                        </p:cTn>
                                        <p:tgtEl>
                                          <p:spTgt spid="39"/>
                                        </p:tgtEl>
                                        <p:attrNameLst>
                                          <p:attrName>style.visibility</p:attrName>
                                        </p:attrNameLst>
                                      </p:cBhvr>
                                      <p:to>
                                        <p:strVal val="visible"/>
                                      </p:to>
                                    </p:set>
                                    <p:animEffect transition="in" filter="wipe(left)">
                                      <p:cBhvr>
                                        <p:cTn id="19" dur="500"/>
                                        <p:tgtEl>
                                          <p:spTgt spid="39"/>
                                        </p:tgtEl>
                                      </p:cBhvr>
                                    </p:animEffect>
                                  </p:childTnLst>
                                </p:cTn>
                              </p:par>
                            </p:childTnLst>
                          </p:cTn>
                        </p:par>
                        <p:par>
                          <p:cTn id="20" fill="hold">
                            <p:stCondLst>
                              <p:cond delay="2100"/>
                            </p:stCondLst>
                            <p:childTnLst>
                              <p:par>
                                <p:cTn id="21" presetID="22" presetClass="entr" presetSubtype="1"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up)">
                                      <p:cBhvr>
                                        <p:cTn id="2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20" grpId="0" bldLvl="0" animBg="1"/>
      <p:bldP spid="3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第八章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国土综合整治和生态修复</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28676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8.1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全域国土综合整治</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284220" y="3886200"/>
            <a:ext cx="3123565"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8.2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山水林田湖草沙系统修复</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6" name="图片 5" descr="2.webp"/>
          <p:cNvPicPr/>
          <p:nvPr/>
        </p:nvPicPr>
        <p:blipFill>
          <a:blip r:embed="rId1"/>
          <a:stretch>
            <a:fillRect/>
          </a:stretch>
        </p:blipFill>
        <p:spPr>
          <a:xfrm>
            <a:off x="0" y="1270"/>
            <a:ext cx="9144000" cy="2952000"/>
          </a:xfrm>
          <a:prstGeom prst="rect">
            <a:avLst/>
          </a:prstGeom>
        </p:spPr>
      </p:pic>
    </p:spTree>
  </p:cSld>
  <p:clrMapOvr>
    <a:masterClrMapping/>
  </p:clrMapOvr>
  <p:transition spd="slow" advTm="0">
    <p:cove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hape 1802"/>
          <p:cNvSpPr/>
          <p:nvPr/>
        </p:nvSpPr>
        <p:spPr>
          <a:xfrm>
            <a:off x="4781550" y="1203960"/>
            <a:ext cx="3991610" cy="2944495"/>
          </a:xfrm>
          <a:prstGeom prst="roundRect">
            <a:avLst>
              <a:gd name="adj" fmla="val 50000"/>
            </a:avLst>
          </a:prstGeom>
          <a:solidFill>
            <a:schemeClr val="accent1"/>
          </a:solidFill>
          <a:ln w="12700">
            <a:miter lim="400000"/>
          </a:ln>
        </p:spPr>
        <p:txBody>
          <a:bodyPr lIns="14288" tIns="14288" rIns="14288" bIns="14288" anchor="ctr"/>
          <a:lstStyle/>
          <a:p>
            <a:pPr lvl="0"/>
            <a:endParaRPr sz="1300"/>
          </a:p>
        </p:txBody>
      </p:sp>
      <p:sp>
        <p:nvSpPr>
          <p:cNvPr id="12" name="Shape 1805"/>
          <p:cNvSpPr/>
          <p:nvPr/>
        </p:nvSpPr>
        <p:spPr>
          <a:xfrm>
            <a:off x="675640" y="1203325"/>
            <a:ext cx="3990975" cy="2945765"/>
          </a:xfrm>
          <a:prstGeom prst="roundRect">
            <a:avLst>
              <a:gd name="adj" fmla="val 50000"/>
            </a:avLst>
          </a:prstGeom>
          <a:solidFill>
            <a:schemeClr val="accent2"/>
          </a:solidFill>
          <a:ln w="12700">
            <a:solidFill>
              <a:srgbClr val="A6AAA9"/>
            </a:solidFill>
            <a:miter lim="400000"/>
          </a:ln>
        </p:spPr>
        <p:txBody>
          <a:bodyPr lIns="14288" tIns="14288" rIns="14288" bIns="14288" anchor="ctr"/>
          <a:lstStyle/>
          <a:p>
            <a:pPr lvl="0"/>
            <a:endParaRPr sz="1300"/>
          </a:p>
        </p:txBody>
      </p:sp>
      <p:sp>
        <p:nvSpPr>
          <p:cNvPr id="16" name="Text Placeholder 3"/>
          <p:cNvSpPr txBox="1"/>
          <p:nvPr/>
        </p:nvSpPr>
        <p:spPr>
          <a:xfrm>
            <a:off x="1090295" y="1707515"/>
            <a:ext cx="3215005" cy="1880235"/>
          </a:xfrm>
          <a:prstGeom prst="rect">
            <a:avLst/>
          </a:prstGeom>
        </p:spPr>
        <p:txBody>
          <a:bodyPr vert="horz" lIns="0" tIns="0" rIns="0" bIns="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20000"/>
              </a:lnSpc>
            </a:pPr>
            <a:r>
              <a:rPr sz="1200" b="1" dirty="0">
                <a:solidFill>
                  <a:schemeClr val="tx1">
                    <a:lumMod val="75000"/>
                    <a:lumOff val="25000"/>
                  </a:schemeClr>
                </a:solidFill>
                <a:latin typeface="微软雅黑" panose="020B0503020204020204" pitchFamily="34" charset="-122"/>
                <a:ea typeface="微软雅黑" panose="020B0503020204020204" pitchFamily="34" charset="-122"/>
              </a:rPr>
              <a:t>农用地整理</a:t>
            </a:r>
            <a:endParaRPr sz="1200" b="1"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sz="1100" dirty="0">
                <a:solidFill>
                  <a:schemeClr val="tx1">
                    <a:lumMod val="75000"/>
                    <a:lumOff val="25000"/>
                  </a:schemeClr>
                </a:solidFill>
                <a:latin typeface="微软雅黑" panose="020B0503020204020204" pitchFamily="34" charset="-122"/>
                <a:ea typeface="微软雅黑" panose="020B0503020204020204" pitchFamily="34" charset="-122"/>
              </a:rPr>
              <a:t>对小佘太镇现有的耕地要改善耕作条件，加大投入力度，开展耕地“宜机化“改造，配套完善、输配电、田间道路、农田防护等基础设施，增强生产的便利性。</a:t>
            </a:r>
            <a:endParaRPr sz="1100" dirty="0">
              <a:solidFill>
                <a:schemeClr val="tx1">
                  <a:lumMod val="75000"/>
                  <a:lumOff val="25000"/>
                </a:schemeClr>
              </a:solidFill>
              <a:latin typeface="微软雅黑" panose="020B0503020204020204" pitchFamily="34" charset="-122"/>
              <a:ea typeface="微软雅黑" panose="020B0503020204020204" pitchFamily="34" charset="-122"/>
            </a:endParaRPr>
          </a:p>
          <a:p>
            <a:pPr algn="just">
              <a:lnSpc>
                <a:spcPct val="120000"/>
              </a:lnSpc>
            </a:pPr>
            <a:r>
              <a:rPr sz="1100" dirty="0">
                <a:solidFill>
                  <a:schemeClr val="tx1">
                    <a:lumMod val="75000"/>
                    <a:lumOff val="25000"/>
                  </a:schemeClr>
                </a:solidFill>
                <a:latin typeface="微软雅黑" panose="020B0503020204020204" pitchFamily="34" charset="-122"/>
                <a:ea typeface="微软雅黑" panose="020B0503020204020204" pitchFamily="34" charset="-122"/>
              </a:rPr>
              <a:t>在保护和改善生态环境的前提下，适度开发宜耕后备资源，因小佘太镇</a:t>
            </a:r>
            <a:r>
              <a:rPr lang="zh-CN" sz="1100" dirty="0">
                <a:solidFill>
                  <a:schemeClr val="tx1">
                    <a:lumMod val="75000"/>
                    <a:lumOff val="25000"/>
                  </a:schemeClr>
                </a:solidFill>
                <a:latin typeface="微软雅黑" panose="020B0503020204020204" pitchFamily="34" charset="-122"/>
                <a:ea typeface="微软雅黑" panose="020B0503020204020204" pitchFamily="34" charset="-122"/>
              </a:rPr>
              <a:t>草</a:t>
            </a:r>
            <a:r>
              <a:rPr sz="1100" dirty="0">
                <a:solidFill>
                  <a:schemeClr val="tx1">
                    <a:lumMod val="75000"/>
                    <a:lumOff val="25000"/>
                  </a:schemeClr>
                </a:solidFill>
                <a:latin typeface="微软雅黑" panose="020B0503020204020204" pitchFamily="34" charset="-122"/>
                <a:ea typeface="微软雅黑" panose="020B0503020204020204" pitchFamily="34" charset="-122"/>
              </a:rPr>
              <a:t>地、</a:t>
            </a:r>
            <a:r>
              <a:rPr lang="zh-CN" sz="1100" dirty="0">
                <a:solidFill>
                  <a:schemeClr val="tx1">
                    <a:lumMod val="75000"/>
                    <a:lumOff val="25000"/>
                  </a:schemeClr>
                </a:solidFill>
                <a:latin typeface="微软雅黑" panose="020B0503020204020204" pitchFamily="34" charset="-122"/>
                <a:ea typeface="微软雅黑" panose="020B0503020204020204" pitchFamily="34" charset="-122"/>
              </a:rPr>
              <a:t>林</a:t>
            </a:r>
            <a:r>
              <a:rPr sz="1100" dirty="0">
                <a:solidFill>
                  <a:schemeClr val="tx1">
                    <a:lumMod val="75000"/>
                    <a:lumOff val="25000"/>
                  </a:schemeClr>
                </a:solidFill>
                <a:latin typeface="微软雅黑" panose="020B0503020204020204" pitchFamily="34" charset="-122"/>
                <a:ea typeface="微软雅黑" panose="020B0503020204020204" pitchFamily="34" charset="-122"/>
              </a:rPr>
              <a:t>地占比较大，宜耕后备潜力较小。</a:t>
            </a:r>
            <a:endParaRPr sz="11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3" name="Text Placeholder 3"/>
          <p:cNvSpPr txBox="1"/>
          <p:nvPr/>
        </p:nvSpPr>
        <p:spPr>
          <a:xfrm>
            <a:off x="5259070" y="1706880"/>
            <a:ext cx="3052445" cy="1881505"/>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zh-CN" altLang="en-US" sz="1200" b="1" dirty="0">
                <a:solidFill>
                  <a:schemeClr val="bg1"/>
                </a:solidFill>
                <a:latin typeface="微软雅黑" panose="020B0503020204020204" pitchFamily="34" charset="-122"/>
                <a:ea typeface="微软雅黑" panose="020B0503020204020204" pitchFamily="34" charset="-122"/>
              </a:rPr>
              <a:t>农村建设用地整理</a:t>
            </a:r>
            <a:endParaRPr lang="zh-CN" altLang="en-US" sz="1200" b="1" dirty="0">
              <a:solidFill>
                <a:schemeClr val="bg1"/>
              </a:solidFill>
              <a:latin typeface="微软雅黑" panose="020B0503020204020204" pitchFamily="34" charset="-122"/>
              <a:ea typeface="微软雅黑" panose="020B0503020204020204" pitchFamily="34" charset="-122"/>
            </a:endParaRPr>
          </a:p>
          <a:p>
            <a:pPr algn="l"/>
            <a:r>
              <a:rPr lang="zh-CN" altLang="en-US" sz="1100" b="1" dirty="0">
                <a:solidFill>
                  <a:schemeClr val="bg1"/>
                </a:solidFill>
                <a:latin typeface="微软雅黑" panose="020B0503020204020204" pitchFamily="34" charset="-122"/>
                <a:ea typeface="微软雅黑" panose="020B0503020204020204" pitchFamily="34" charset="-122"/>
              </a:rPr>
              <a:t>优先整理城乡那些零星且分散的建设用地，盘活之后也会优先用于城乡设施建设，满足基础设施建设的用地需求。</a:t>
            </a:r>
            <a:endParaRPr lang="zh-CN" altLang="en-US" sz="1100" b="1" dirty="0">
              <a:solidFill>
                <a:schemeClr val="bg1"/>
              </a:solidFill>
              <a:latin typeface="微软雅黑" panose="020B0503020204020204" pitchFamily="34" charset="-122"/>
              <a:ea typeface="微软雅黑" panose="020B0503020204020204" pitchFamily="34" charset="-122"/>
            </a:endParaRPr>
          </a:p>
          <a:p>
            <a:pPr algn="l"/>
            <a:r>
              <a:rPr lang="zh-CN" altLang="en-US" sz="1100" b="1" dirty="0">
                <a:solidFill>
                  <a:schemeClr val="bg1"/>
                </a:solidFill>
                <a:latin typeface="微软雅黑" panose="020B0503020204020204" pitchFamily="34" charset="-122"/>
                <a:ea typeface="微软雅黑" panose="020B0503020204020204" pitchFamily="34" charset="-122"/>
              </a:rPr>
              <a:t>城镇化高速发展的当下，大量的农村人涌入城市就业生活，从此脱离了农业和农村，导致长时间没人居住和修缮，部分房屋倒塌成为空心房以及部分闲置宅基地。从而优化城乡结合部土地利用布局和结构，逐步盘活空心房及闲置宅基地，推进城乡挂钩重大工程建设。</a:t>
            </a:r>
            <a:endParaRPr lang="zh-CN" altLang="en-US" sz="1100" b="1" dirty="0">
              <a:solidFill>
                <a:schemeClr val="bg1"/>
              </a:solidFill>
              <a:latin typeface="微软雅黑" panose="020B0503020204020204" pitchFamily="34" charset="-122"/>
              <a:ea typeface="微软雅黑" panose="020B0503020204020204" pitchFamily="34" charset="-122"/>
            </a:endParaRPr>
          </a:p>
        </p:txBody>
      </p:sp>
      <p:sp>
        <p:nvSpPr>
          <p:cNvPr id="25" name="Title 1"/>
          <p:cNvSpPr txBox="1"/>
          <p:nvPr/>
        </p:nvSpPr>
        <p:spPr>
          <a:xfrm>
            <a:off x="857885" y="200025"/>
            <a:ext cx="2991485"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8.1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全域国土综合整治</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5"/>
                                        </p:tgtEl>
                                        <p:attrNameLst>
                                          <p:attrName>ppt_y</p:attrName>
                                        </p:attrNameLst>
                                      </p:cBhvr>
                                      <p:tavLst>
                                        <p:tav tm="0">
                                          <p:val>
                                            <p:strVal val="#ppt_y"/>
                                          </p:val>
                                        </p:tav>
                                        <p:tav tm="100000">
                                          <p:val>
                                            <p:strVal val="#ppt_y"/>
                                          </p:val>
                                        </p:tav>
                                      </p:tavLst>
                                    </p:anim>
                                    <p:anim calcmode="lin" valueType="num">
                                      <p:cBhvr>
                                        <p:cTn id="9" dur="500" fill="hold"/>
                                        <p:tgtEl>
                                          <p:spTgt spid="2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5"/>
                                        </p:tgtEl>
                                      </p:cBhvr>
                                    </p:animEffect>
                                  </p:childTnLst>
                                </p:cTn>
                              </p:par>
                            </p:childTnLst>
                          </p:cTn>
                        </p:par>
                        <p:par>
                          <p:cTn id="12" fill="hold">
                            <p:stCondLst>
                              <p:cond delay="1049"/>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childTnLst>
                          </p:cTn>
                        </p:par>
                        <p:par>
                          <p:cTn id="19" fill="hold">
                            <p:stCondLst>
                              <p:cond delay="1549"/>
                            </p:stCondLst>
                            <p:childTnLst>
                              <p:par>
                                <p:cTn id="20" presetID="53" presetClass="entr" presetSubtype="528" fill="hold" grpId="0"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p:cTn id="22" dur="500" fill="hold"/>
                                        <p:tgtEl>
                                          <p:spTgt spid="12"/>
                                        </p:tgtEl>
                                        <p:attrNameLst>
                                          <p:attrName>ppt_w</p:attrName>
                                        </p:attrNameLst>
                                      </p:cBhvr>
                                      <p:tavLst>
                                        <p:tav tm="0">
                                          <p:val>
                                            <p:fltVal val="0"/>
                                          </p:val>
                                        </p:tav>
                                        <p:tav tm="100000">
                                          <p:val>
                                            <p:strVal val="#ppt_w"/>
                                          </p:val>
                                        </p:tav>
                                      </p:tavLst>
                                    </p:anim>
                                    <p:anim calcmode="lin" valueType="num">
                                      <p:cBhvr>
                                        <p:cTn id="23" dur="500" fill="hold"/>
                                        <p:tgtEl>
                                          <p:spTgt spid="12"/>
                                        </p:tgtEl>
                                        <p:attrNameLst>
                                          <p:attrName>ppt_h</p:attrName>
                                        </p:attrNameLst>
                                      </p:cBhvr>
                                      <p:tavLst>
                                        <p:tav tm="0">
                                          <p:val>
                                            <p:fltVal val="0"/>
                                          </p:val>
                                        </p:tav>
                                        <p:tav tm="100000">
                                          <p:val>
                                            <p:strVal val="#ppt_h"/>
                                          </p:val>
                                        </p:tav>
                                      </p:tavLst>
                                    </p:anim>
                                    <p:animEffect transition="in" filter="fade">
                                      <p:cBhvr>
                                        <p:cTn id="24" dur="500"/>
                                        <p:tgtEl>
                                          <p:spTgt spid="12"/>
                                        </p:tgtEl>
                                      </p:cBhvr>
                                    </p:animEffect>
                                    <p:anim calcmode="lin" valueType="num">
                                      <p:cBhvr>
                                        <p:cTn id="25" dur="500" fill="hold"/>
                                        <p:tgtEl>
                                          <p:spTgt spid="12"/>
                                        </p:tgtEl>
                                        <p:attrNameLst>
                                          <p:attrName>ppt_x</p:attrName>
                                        </p:attrNameLst>
                                      </p:cBhvr>
                                      <p:tavLst>
                                        <p:tav tm="0">
                                          <p:val>
                                            <p:fltVal val="0.5"/>
                                          </p:val>
                                        </p:tav>
                                        <p:tav tm="100000">
                                          <p:val>
                                            <p:strVal val="#ppt_x"/>
                                          </p:val>
                                        </p:tav>
                                      </p:tavLst>
                                    </p:anim>
                                    <p:anim calcmode="lin" valueType="num">
                                      <p:cBhvr>
                                        <p:cTn id="26" dur="500" fill="hold"/>
                                        <p:tgtEl>
                                          <p:spTgt spid="12"/>
                                        </p:tgtEl>
                                        <p:attrNameLst>
                                          <p:attrName>ppt_y</p:attrName>
                                        </p:attrNameLst>
                                      </p:cBhvr>
                                      <p:tavLst>
                                        <p:tav tm="0">
                                          <p:val>
                                            <p:fltVal val="0.5"/>
                                          </p:val>
                                        </p:tav>
                                        <p:tav tm="100000">
                                          <p:val>
                                            <p:strVal val="#ppt_y"/>
                                          </p:val>
                                        </p:tav>
                                      </p:tavLst>
                                    </p:anim>
                                  </p:childTnLst>
                                </p:cTn>
                              </p:par>
                              <p:par>
                                <p:cTn id="27" presetID="53" presetClass="entr" presetSubtype="528"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 calcmode="lin" valueType="num">
                                      <p:cBhvr>
                                        <p:cTn id="29" dur="500" fill="hold"/>
                                        <p:tgtEl>
                                          <p:spTgt spid="16"/>
                                        </p:tgtEl>
                                        <p:attrNameLst>
                                          <p:attrName>ppt_w</p:attrName>
                                        </p:attrNameLst>
                                      </p:cBhvr>
                                      <p:tavLst>
                                        <p:tav tm="0">
                                          <p:val>
                                            <p:fltVal val="0"/>
                                          </p:val>
                                        </p:tav>
                                        <p:tav tm="100000">
                                          <p:val>
                                            <p:strVal val="#ppt_w"/>
                                          </p:val>
                                        </p:tav>
                                      </p:tavLst>
                                    </p:anim>
                                    <p:anim calcmode="lin" valueType="num">
                                      <p:cBhvr>
                                        <p:cTn id="30" dur="500" fill="hold"/>
                                        <p:tgtEl>
                                          <p:spTgt spid="16"/>
                                        </p:tgtEl>
                                        <p:attrNameLst>
                                          <p:attrName>ppt_h</p:attrName>
                                        </p:attrNameLst>
                                      </p:cBhvr>
                                      <p:tavLst>
                                        <p:tav tm="0">
                                          <p:val>
                                            <p:fltVal val="0"/>
                                          </p:val>
                                        </p:tav>
                                        <p:tav tm="100000">
                                          <p:val>
                                            <p:strVal val="#ppt_h"/>
                                          </p:val>
                                        </p:tav>
                                      </p:tavLst>
                                    </p:anim>
                                    <p:animEffect transition="in" filter="fade">
                                      <p:cBhvr>
                                        <p:cTn id="31" dur="500"/>
                                        <p:tgtEl>
                                          <p:spTgt spid="16"/>
                                        </p:tgtEl>
                                      </p:cBhvr>
                                    </p:animEffect>
                                    <p:anim calcmode="lin" valueType="num">
                                      <p:cBhvr>
                                        <p:cTn id="32" dur="500" fill="hold"/>
                                        <p:tgtEl>
                                          <p:spTgt spid="16"/>
                                        </p:tgtEl>
                                        <p:attrNameLst>
                                          <p:attrName>ppt_x</p:attrName>
                                        </p:attrNameLst>
                                      </p:cBhvr>
                                      <p:tavLst>
                                        <p:tav tm="0">
                                          <p:val>
                                            <p:fltVal val="0.5"/>
                                          </p:val>
                                        </p:tav>
                                        <p:tav tm="100000">
                                          <p:val>
                                            <p:strVal val="#ppt_x"/>
                                          </p:val>
                                        </p:tav>
                                      </p:tavLst>
                                    </p:anim>
                                    <p:anim calcmode="lin" valueType="num">
                                      <p:cBhvr>
                                        <p:cTn id="33" dur="500" fill="hold"/>
                                        <p:tgtEl>
                                          <p:spTgt spid="16"/>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P spid="12" grpId="0" bldLvl="0" animBg="1"/>
      <p:bldP spid="16" grpId="0"/>
      <p:bldP spid="23" grpId="0"/>
      <p:bldP spid="2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2012"/>
          <p:cNvSpPr/>
          <p:nvPr/>
        </p:nvSpPr>
        <p:spPr>
          <a:xfrm>
            <a:off x="5291568" y="1431335"/>
            <a:ext cx="2671029" cy="1264960"/>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3" name="Shape 2013"/>
          <p:cNvSpPr/>
          <p:nvPr/>
        </p:nvSpPr>
        <p:spPr>
          <a:xfrm>
            <a:off x="5291455" y="2879090"/>
            <a:ext cx="2670810" cy="1481455"/>
          </a:xfrm>
          <a:prstGeom prst="roundRect">
            <a:avLst>
              <a:gd name="adj" fmla="val 6925"/>
            </a:avLst>
          </a:prstGeom>
          <a:noFill/>
          <a:ln w="12700">
            <a:solidFill>
              <a:srgbClr val="A6AAA9"/>
            </a:solidFill>
            <a:miter lim="400000"/>
          </a:ln>
        </p:spPr>
        <p:txBody>
          <a:bodyPr lIns="14288" tIns="14288" rIns="14288" bIns="14288" anchor="ctr"/>
          <a:lstStyle/>
          <a:p>
            <a:pPr lvl="0"/>
            <a:endParaRPr sz="1300"/>
          </a:p>
        </p:txBody>
      </p:sp>
      <p:sp>
        <p:nvSpPr>
          <p:cNvPr id="4" name="Shape 2014"/>
          <p:cNvSpPr/>
          <p:nvPr/>
        </p:nvSpPr>
        <p:spPr>
          <a:xfrm>
            <a:off x="1186180" y="2878455"/>
            <a:ext cx="2670810" cy="1483360"/>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5" name="Shape 2015"/>
          <p:cNvSpPr/>
          <p:nvPr/>
        </p:nvSpPr>
        <p:spPr>
          <a:xfrm>
            <a:off x="1186463" y="1431335"/>
            <a:ext cx="2671029" cy="1264960"/>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6" name="Shape 2016"/>
          <p:cNvSpPr/>
          <p:nvPr/>
        </p:nvSpPr>
        <p:spPr>
          <a:xfrm>
            <a:off x="3488945" y="1707066"/>
            <a:ext cx="2165927" cy="2165926"/>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a:miter lim="400000"/>
          </a:ln>
        </p:spPr>
        <p:txBody>
          <a:bodyPr lIns="19050" tIns="19050" rIns="19050" bIns="19050" anchor="ctr"/>
          <a:lstStyle/>
          <a:p>
            <a:pPr lvl="0"/>
            <a:endParaRPr sz="1300"/>
          </a:p>
        </p:txBody>
      </p:sp>
      <p:sp>
        <p:nvSpPr>
          <p:cNvPr id="7" name="Shape 2021"/>
          <p:cNvSpPr/>
          <p:nvPr/>
        </p:nvSpPr>
        <p:spPr>
          <a:xfrm>
            <a:off x="1550670" y="1686560"/>
            <a:ext cx="1951355" cy="932815"/>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900" dirty="0">
                <a:solidFill>
                  <a:schemeClr val="tx1">
                    <a:lumMod val="75000"/>
                    <a:lumOff val="25000"/>
                  </a:schemeClr>
                </a:solidFill>
                <a:latin typeface="微软雅黑" panose="020B0503020204020204" pitchFamily="34" charset="-122"/>
                <a:ea typeface="微软雅黑" panose="020B0503020204020204" pitchFamily="34" charset="-122"/>
              </a:rPr>
              <a:t>在规划期内加强小佘太镇南部森林资源保护，努力扩大林地面积，加快建成多树种、多层次、多结构、多效益的生态安全体系。实现生态环境状况总体遏制、局部好转。</a:t>
            </a:r>
            <a:endParaRPr sz="9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Shape 2022"/>
          <p:cNvSpPr/>
          <p:nvPr/>
        </p:nvSpPr>
        <p:spPr>
          <a:xfrm>
            <a:off x="1598139" y="1394350"/>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pPr algn="just"/>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森林生态保护修复</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9" name="Shape 2023"/>
          <p:cNvSpPr/>
          <p:nvPr/>
        </p:nvSpPr>
        <p:spPr>
          <a:xfrm>
            <a:off x="1598930" y="3136265"/>
            <a:ext cx="1902460" cy="962660"/>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900" dirty="0" err="1">
                <a:solidFill>
                  <a:schemeClr val="tx1">
                    <a:lumMod val="75000"/>
                    <a:lumOff val="25000"/>
                  </a:schemeClr>
                </a:solidFill>
                <a:latin typeface="微软雅黑" panose="020B0503020204020204" pitchFamily="34" charset="-122"/>
                <a:ea typeface="微软雅黑" panose="020B0503020204020204" pitchFamily="34" charset="-122"/>
              </a:rPr>
              <a:t>建立完善科学有效的河长制管理模式，持续开展镇区内沟道、镇区卫生环境整治行动，提升镇村环境质量</a:t>
            </a:r>
            <a:r>
              <a:rPr sz="900" dirty="0">
                <a:solidFill>
                  <a:schemeClr val="tx1">
                    <a:lumMod val="75000"/>
                    <a:lumOff val="25000"/>
                  </a:schemeClr>
                </a:solidFill>
                <a:latin typeface="微软雅黑" panose="020B0503020204020204" pitchFamily="34" charset="-122"/>
                <a:ea typeface="微软雅黑" panose="020B0503020204020204" pitchFamily="34" charset="-122"/>
              </a:rPr>
              <a:t>。</a:t>
            </a:r>
            <a:endParaRPr sz="9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 name="Shape 2024"/>
          <p:cNvSpPr/>
          <p:nvPr/>
        </p:nvSpPr>
        <p:spPr>
          <a:xfrm>
            <a:off x="1598139" y="2836000"/>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水生态修复</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1" name="Shape 2025"/>
          <p:cNvSpPr/>
          <p:nvPr/>
        </p:nvSpPr>
        <p:spPr>
          <a:xfrm>
            <a:off x="5652135" y="1686560"/>
            <a:ext cx="1961515" cy="901065"/>
          </a:xfrm>
          <a:prstGeom prst="rect">
            <a:avLst/>
          </a:prstGeom>
          <a:ln w="12700">
            <a:miter lim="400000"/>
          </a:ln>
        </p:spPr>
        <p:txBody>
          <a:bodyPr lIns="0" tIns="0" rIns="0" bIns="0"/>
          <a:lstStyle>
            <a:lvl1pPr algn="r">
              <a:lnSpc>
                <a:spcPct val="120000"/>
              </a:lnSpc>
              <a:spcBef>
                <a:spcPts val="4500"/>
              </a:spcBef>
              <a:defRPr sz="2000">
                <a:solidFill>
                  <a:srgbClr val="53585F"/>
                </a:solidFill>
              </a:defRPr>
            </a:lvl1pPr>
          </a:lstStyle>
          <a:p>
            <a:pPr algn="just"/>
            <a:r>
              <a:rPr sz="900" dirty="0">
                <a:solidFill>
                  <a:schemeClr val="tx1">
                    <a:lumMod val="75000"/>
                    <a:lumOff val="25000"/>
                  </a:schemeClr>
                </a:solidFill>
                <a:latin typeface="微软雅黑" panose="020B0503020204020204" pitchFamily="34" charset="-122"/>
                <a:ea typeface="微软雅黑" panose="020B0503020204020204" pitchFamily="34" charset="-122"/>
              </a:rPr>
              <a:t>开展草原生态修复治理。坚持因地制宜，分类施策的修复原则，根据草原地貌特征和草原植被退化情况，分别采取划破草皮、草种补播、施肥等人工促进修复措施和围栏封育的近自然恢复措施。</a:t>
            </a:r>
            <a:endParaRPr sz="9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2" name="Shape 2026"/>
          <p:cNvSpPr/>
          <p:nvPr/>
        </p:nvSpPr>
        <p:spPr>
          <a:xfrm>
            <a:off x="6131275" y="1394350"/>
            <a:ext cx="1401999" cy="301211"/>
          </a:xfrm>
          <a:prstGeom prst="rect">
            <a:avLst/>
          </a:prstGeom>
          <a:ln w="12700">
            <a:miter lim="400000"/>
          </a:ln>
        </p:spPr>
        <p:txBody>
          <a:bodyPr lIns="0" tIns="0" rIns="0" bIns="0" anchor="ctr"/>
          <a:lstStyle>
            <a:lvl1pPr algn="r">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草原生态保护修复</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3" name="Shape 2027"/>
          <p:cNvSpPr/>
          <p:nvPr/>
        </p:nvSpPr>
        <p:spPr>
          <a:xfrm>
            <a:off x="5654675" y="3150235"/>
            <a:ext cx="1958975" cy="949325"/>
          </a:xfrm>
          <a:prstGeom prst="rect">
            <a:avLst/>
          </a:prstGeom>
          <a:ln w="12700">
            <a:miter lim="400000"/>
          </a:ln>
        </p:spPr>
        <p:txBody>
          <a:bodyPr lIns="0" tIns="0" rIns="0" bIns="0"/>
          <a:lstStyle>
            <a:lvl1pPr algn="r">
              <a:lnSpc>
                <a:spcPct val="120000"/>
              </a:lnSpc>
              <a:spcBef>
                <a:spcPts val="4500"/>
              </a:spcBef>
              <a:defRPr sz="2000">
                <a:solidFill>
                  <a:srgbClr val="53585F"/>
                </a:solidFill>
              </a:defRPr>
            </a:lvl1pPr>
          </a:lstStyle>
          <a:p>
            <a:pPr algn="just"/>
            <a:r>
              <a:rPr sz="900" dirty="0">
                <a:solidFill>
                  <a:schemeClr val="tx1">
                    <a:lumMod val="75000"/>
                    <a:lumOff val="25000"/>
                  </a:schemeClr>
                </a:solidFill>
                <a:latin typeface="微软雅黑" panose="020B0503020204020204" pitchFamily="34" charset="-122"/>
                <a:ea typeface="微软雅黑" panose="020B0503020204020204" pitchFamily="34" charset="-122"/>
              </a:rPr>
              <a:t>坚持“预防为主、防治结合、过程控制”的原则，将矿山生态环境保护与恢复治理贯穿矿产资源开发利用的全过程，逐步强化对矿山地质环境的动态监控，加快推进历史遗留矿山地质环境治理恢复和矿区土地复垦，全面推动矿山地质环境保护与恢复治理工作。</a:t>
            </a:r>
            <a:endParaRPr sz="9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4" name="Shape 2028"/>
          <p:cNvSpPr/>
          <p:nvPr/>
        </p:nvSpPr>
        <p:spPr>
          <a:xfrm>
            <a:off x="6196045" y="2849335"/>
            <a:ext cx="1401999" cy="301211"/>
          </a:xfrm>
          <a:prstGeom prst="rect">
            <a:avLst/>
          </a:prstGeom>
          <a:ln w="12700">
            <a:miter lim="400000"/>
          </a:ln>
        </p:spPr>
        <p:txBody>
          <a:bodyPr lIns="0" tIns="0" rIns="0" bIns="0" anchor="ctr"/>
          <a:lstStyle>
            <a:lvl1pPr algn="r">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矿山生态修复</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15" name="Group 2031"/>
          <p:cNvGrpSpPr/>
          <p:nvPr/>
        </p:nvGrpSpPr>
        <p:grpSpPr>
          <a:xfrm>
            <a:off x="830480" y="1705508"/>
            <a:ext cx="716614" cy="716614"/>
            <a:chOff x="0" y="0"/>
            <a:chExt cx="1910968" cy="1910968"/>
          </a:xfrm>
        </p:grpSpPr>
        <p:sp>
          <p:nvSpPr>
            <p:cNvPr id="16" name="Shape 2029"/>
            <p:cNvSpPr/>
            <p:nvPr/>
          </p:nvSpPr>
          <p:spPr>
            <a:xfrm>
              <a:off x="0" y="0"/>
              <a:ext cx="1910969" cy="191096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17" name="Shape 2030"/>
            <p:cNvSpPr/>
            <p:nvPr/>
          </p:nvSpPr>
          <p:spPr>
            <a:xfrm>
              <a:off x="553362" y="560070"/>
              <a:ext cx="804244" cy="706915"/>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grpSp>
        <p:nvGrpSpPr>
          <p:cNvPr id="18" name="Group 2034"/>
          <p:cNvGrpSpPr/>
          <p:nvPr/>
        </p:nvGrpSpPr>
        <p:grpSpPr>
          <a:xfrm>
            <a:off x="832480" y="3154696"/>
            <a:ext cx="712613" cy="712613"/>
            <a:chOff x="0" y="0"/>
            <a:chExt cx="1900299" cy="1900299"/>
          </a:xfrm>
        </p:grpSpPr>
        <p:sp>
          <p:nvSpPr>
            <p:cNvPr id="19" name="Shape 2032"/>
            <p:cNvSpPr/>
            <p:nvPr/>
          </p:nvSpPr>
          <p:spPr>
            <a:xfrm>
              <a:off x="0" y="0"/>
              <a:ext cx="1900300" cy="1900300"/>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20" name="Shape 2033"/>
            <p:cNvSpPr/>
            <p:nvPr/>
          </p:nvSpPr>
          <p:spPr>
            <a:xfrm rot="10800000" flipH="1">
              <a:off x="548028" y="596692"/>
              <a:ext cx="804244" cy="706916"/>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sp>
        <p:nvSpPr>
          <p:cNvPr id="21" name="Shape 2035"/>
          <p:cNvSpPr/>
          <p:nvPr/>
        </p:nvSpPr>
        <p:spPr>
          <a:xfrm>
            <a:off x="7602706" y="3154695"/>
            <a:ext cx="712614" cy="712614"/>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19050" tIns="19050" rIns="19050" bIns="19050" numCol="1" anchor="ctr">
            <a:noAutofit/>
          </a:bodyPr>
          <a:lstStyle/>
          <a:p>
            <a:pPr lvl="0"/>
            <a:endParaRPr sz="1300"/>
          </a:p>
        </p:txBody>
      </p:sp>
      <p:grpSp>
        <p:nvGrpSpPr>
          <p:cNvPr id="22" name="Group 2040"/>
          <p:cNvGrpSpPr/>
          <p:nvPr/>
        </p:nvGrpSpPr>
        <p:grpSpPr>
          <a:xfrm>
            <a:off x="7598725" y="1705508"/>
            <a:ext cx="716614" cy="716614"/>
            <a:chOff x="0" y="0"/>
            <a:chExt cx="1910968" cy="1910968"/>
          </a:xfrm>
        </p:grpSpPr>
        <p:sp>
          <p:nvSpPr>
            <p:cNvPr id="23" name="Shape 2038"/>
            <p:cNvSpPr/>
            <p:nvPr/>
          </p:nvSpPr>
          <p:spPr>
            <a:xfrm>
              <a:off x="0" y="0"/>
              <a:ext cx="1910969" cy="191096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24" name="Shape 2039"/>
            <p:cNvSpPr/>
            <p:nvPr/>
          </p:nvSpPr>
          <p:spPr>
            <a:xfrm>
              <a:off x="657404" y="557107"/>
              <a:ext cx="596161" cy="749014"/>
            </a:xfrm>
            <a:custGeom>
              <a:avLst/>
              <a:gdLst/>
              <a:ahLst/>
              <a:cxnLst>
                <a:cxn ang="0">
                  <a:pos x="wd2" y="hd2"/>
                </a:cxn>
                <a:cxn ang="5400000">
                  <a:pos x="wd2" y="hd2"/>
                </a:cxn>
                <a:cxn ang="10800000">
                  <a:pos x="wd2" y="hd2"/>
                </a:cxn>
                <a:cxn ang="16200000">
                  <a:pos x="wd2" y="hd2"/>
                </a:cxn>
              </a:cxnLst>
              <a:rect l="0" t="0" r="r" b="b"/>
              <a:pathLst>
                <a:path w="21015" h="21072" extrusionOk="0">
                  <a:moveTo>
                    <a:pt x="17468" y="6506"/>
                  </a:moveTo>
                  <a:cubicBezTo>
                    <a:pt x="16410" y="7763"/>
                    <a:pt x="15333" y="6878"/>
                    <a:pt x="13824" y="5996"/>
                  </a:cubicBezTo>
                  <a:cubicBezTo>
                    <a:pt x="12317" y="5116"/>
                    <a:pt x="10950" y="4575"/>
                    <a:pt x="12006" y="3318"/>
                  </a:cubicBezTo>
                  <a:cubicBezTo>
                    <a:pt x="13062" y="2059"/>
                    <a:pt x="15140" y="1754"/>
                    <a:pt x="16648" y="2634"/>
                  </a:cubicBezTo>
                  <a:cubicBezTo>
                    <a:pt x="18155" y="3515"/>
                    <a:pt x="18522" y="5248"/>
                    <a:pt x="17468" y="6506"/>
                  </a:cubicBezTo>
                  <a:close/>
                  <a:moveTo>
                    <a:pt x="20868" y="4865"/>
                  </a:moveTo>
                  <a:cubicBezTo>
                    <a:pt x="20191" y="1663"/>
                    <a:pt x="16530" y="-474"/>
                    <a:pt x="12691" y="90"/>
                  </a:cubicBezTo>
                  <a:cubicBezTo>
                    <a:pt x="8853" y="655"/>
                    <a:pt x="5613" y="3118"/>
                    <a:pt x="6290" y="6320"/>
                  </a:cubicBezTo>
                  <a:cubicBezTo>
                    <a:pt x="6436" y="7009"/>
                    <a:pt x="6840" y="8088"/>
                    <a:pt x="7318" y="8862"/>
                  </a:cubicBezTo>
                  <a:lnTo>
                    <a:pt x="346" y="17166"/>
                  </a:lnTo>
                  <a:cubicBezTo>
                    <a:pt x="90" y="17473"/>
                    <a:pt x="-56" y="18024"/>
                    <a:pt x="20" y="18392"/>
                  </a:cubicBezTo>
                  <a:lnTo>
                    <a:pt x="470" y="20511"/>
                  </a:lnTo>
                  <a:cubicBezTo>
                    <a:pt x="547" y="20879"/>
                    <a:pt x="971" y="21126"/>
                    <a:pt x="1412" y="21061"/>
                  </a:cubicBezTo>
                  <a:lnTo>
                    <a:pt x="3454" y="20761"/>
                  </a:lnTo>
                  <a:cubicBezTo>
                    <a:pt x="3895" y="20696"/>
                    <a:pt x="4457" y="20387"/>
                    <a:pt x="4700" y="20072"/>
                  </a:cubicBezTo>
                  <a:lnTo>
                    <a:pt x="7456" y="16513"/>
                  </a:lnTo>
                  <a:lnTo>
                    <a:pt x="7480" y="16490"/>
                  </a:lnTo>
                  <a:lnTo>
                    <a:pt x="9346" y="16216"/>
                  </a:lnTo>
                  <a:lnTo>
                    <a:pt x="12566" y="12046"/>
                  </a:lnTo>
                  <a:cubicBezTo>
                    <a:pt x="13623" y="12195"/>
                    <a:pt x="15142" y="12146"/>
                    <a:pt x="16039" y="12013"/>
                  </a:cubicBezTo>
                  <a:cubicBezTo>
                    <a:pt x="19878" y="11449"/>
                    <a:pt x="21544" y="8068"/>
                    <a:pt x="20868" y="4865"/>
                  </a:cubicBezTo>
                  <a:close/>
                </a:path>
              </a:pathLst>
            </a:custGeom>
            <a:solidFill>
              <a:srgbClr val="FFFFFF"/>
            </a:solidFill>
            <a:ln w="12700" cap="flat">
              <a:noFill/>
              <a:miter lim="400000"/>
            </a:ln>
            <a:effectLst/>
          </p:spPr>
          <p:txBody>
            <a:bodyPr wrap="square" lIns="0" tIns="0" rIns="0" bIns="0" numCol="1" anchor="ctr">
              <a:noAutofit/>
            </a:bodyPr>
            <a:lstStyle/>
            <a:p>
              <a:pPr lvl="0"/>
              <a:endParaRPr sz="1300"/>
            </a:p>
          </p:txBody>
        </p:sp>
      </p:grpSp>
      <p:sp>
        <p:nvSpPr>
          <p:cNvPr id="26" name="Text Placeholder 5"/>
          <p:cNvSpPr txBox="1"/>
          <p:nvPr/>
        </p:nvSpPr>
        <p:spPr>
          <a:xfrm>
            <a:off x="3995936" y="2535971"/>
            <a:ext cx="1151616" cy="475289"/>
          </a:xfrm>
          <a:prstGeom prst="rect">
            <a:avLst/>
          </a:prstGeom>
        </p:spPr>
        <p:txBody>
          <a:bodyPr vert="horz" lIns="0" tIns="0" rIns="0" bIns="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175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pPr>
            <a:r>
              <a:rPr lang="zh-CN" altLang="en-US" sz="2000" b="1" dirty="0">
                <a:solidFill>
                  <a:schemeClr val="bg1"/>
                </a:solidFill>
                <a:latin typeface="微软雅黑" panose="020B0503020204020204" pitchFamily="34" charset="-122"/>
                <a:ea typeface="微软雅黑" panose="020B0503020204020204" pitchFamily="34" charset="-122"/>
              </a:rPr>
              <a:t>生态修复</a:t>
            </a:r>
            <a:endParaRPr lang="en-GB" altLang="zh-CN" sz="2000" b="1" dirty="0">
              <a:solidFill>
                <a:schemeClr val="bg1"/>
              </a:solidFill>
              <a:latin typeface="微软雅黑" panose="020B0503020204020204" pitchFamily="34" charset="-122"/>
              <a:ea typeface="微软雅黑" panose="020B0503020204020204" pitchFamily="34" charset="-122"/>
            </a:endParaRPr>
          </a:p>
        </p:txBody>
      </p:sp>
      <p:sp>
        <p:nvSpPr>
          <p:cNvPr id="30" name="Shape 2036"/>
          <p:cNvSpPr/>
          <p:nvPr/>
        </p:nvSpPr>
        <p:spPr>
          <a:xfrm>
            <a:off x="7808217" y="3350150"/>
            <a:ext cx="301592" cy="321704"/>
          </a:xfrm>
          <a:custGeom>
            <a:avLst/>
            <a:gdLst/>
            <a:ahLst/>
            <a:cxnLst>
              <a:cxn ang="0">
                <a:pos x="wd2" y="hd2"/>
              </a:cxn>
              <a:cxn ang="5400000">
                <a:pos x="wd2" y="hd2"/>
              </a:cxn>
              <a:cxn ang="10800000">
                <a:pos x="wd2" y="hd2"/>
              </a:cxn>
              <a:cxn ang="16200000">
                <a:pos x="wd2" y="hd2"/>
              </a:cxn>
            </a:cxnLst>
            <a:rect l="0" t="0" r="r" b="b"/>
            <a:pathLst>
              <a:path w="21153" h="21260" extrusionOk="0">
                <a:moveTo>
                  <a:pt x="11752" y="11733"/>
                </a:moveTo>
                <a:lnTo>
                  <a:pt x="9401" y="11733"/>
                </a:lnTo>
                <a:lnTo>
                  <a:pt x="9401" y="5975"/>
                </a:lnTo>
                <a:lnTo>
                  <a:pt x="11752" y="5975"/>
                </a:lnTo>
                <a:cubicBezTo>
                  <a:pt x="11752" y="5975"/>
                  <a:pt x="11752" y="11733"/>
                  <a:pt x="11752" y="11733"/>
                </a:cubicBezTo>
                <a:close/>
                <a:moveTo>
                  <a:pt x="11752" y="15276"/>
                </a:moveTo>
                <a:lnTo>
                  <a:pt x="9401" y="15276"/>
                </a:lnTo>
                <a:lnTo>
                  <a:pt x="9401" y="12951"/>
                </a:lnTo>
                <a:lnTo>
                  <a:pt x="11752" y="12951"/>
                </a:lnTo>
                <a:cubicBezTo>
                  <a:pt x="11752" y="12951"/>
                  <a:pt x="11752" y="15276"/>
                  <a:pt x="11752" y="15276"/>
                </a:cubicBezTo>
                <a:close/>
                <a:moveTo>
                  <a:pt x="20789" y="13227"/>
                </a:moveTo>
                <a:lnTo>
                  <a:pt x="18761" y="11523"/>
                </a:lnTo>
                <a:cubicBezTo>
                  <a:pt x="18172" y="11029"/>
                  <a:pt x="18172" y="10223"/>
                  <a:pt x="18761" y="9729"/>
                </a:cubicBezTo>
                <a:lnTo>
                  <a:pt x="20789" y="8025"/>
                </a:lnTo>
                <a:cubicBezTo>
                  <a:pt x="21376" y="7532"/>
                  <a:pt x="21220" y="7072"/>
                  <a:pt x="20441" y="7001"/>
                </a:cubicBezTo>
                <a:lnTo>
                  <a:pt x="17751" y="6761"/>
                </a:lnTo>
                <a:cubicBezTo>
                  <a:pt x="16971" y="6692"/>
                  <a:pt x="16552" y="6061"/>
                  <a:pt x="16819" y="5360"/>
                </a:cubicBezTo>
                <a:lnTo>
                  <a:pt x="18247" y="1615"/>
                </a:lnTo>
                <a:cubicBezTo>
                  <a:pt x="18515" y="912"/>
                  <a:pt x="18188" y="656"/>
                  <a:pt x="17520" y="1047"/>
                </a:cubicBezTo>
                <a:lnTo>
                  <a:pt x="14346" y="2896"/>
                </a:lnTo>
                <a:cubicBezTo>
                  <a:pt x="13678" y="3285"/>
                  <a:pt x="12815" y="3072"/>
                  <a:pt x="12430" y="2423"/>
                </a:cubicBezTo>
                <a:lnTo>
                  <a:pt x="11279" y="489"/>
                </a:lnTo>
                <a:cubicBezTo>
                  <a:pt x="10893" y="-160"/>
                  <a:pt x="10255" y="-164"/>
                  <a:pt x="9860" y="481"/>
                </a:cubicBezTo>
                <a:lnTo>
                  <a:pt x="8793" y="2232"/>
                </a:lnTo>
                <a:cubicBezTo>
                  <a:pt x="8398" y="2877"/>
                  <a:pt x="7493" y="3153"/>
                  <a:pt x="6781" y="2844"/>
                </a:cubicBezTo>
                <a:lnTo>
                  <a:pt x="4900" y="2031"/>
                </a:lnTo>
                <a:cubicBezTo>
                  <a:pt x="4188" y="1723"/>
                  <a:pt x="3639" y="2080"/>
                  <a:pt x="3682" y="2825"/>
                </a:cubicBezTo>
                <a:lnTo>
                  <a:pt x="3784" y="4615"/>
                </a:lnTo>
                <a:cubicBezTo>
                  <a:pt x="3826" y="5360"/>
                  <a:pt x="3242" y="6128"/>
                  <a:pt x="2486" y="6320"/>
                </a:cubicBezTo>
                <a:lnTo>
                  <a:pt x="670" y="6780"/>
                </a:lnTo>
                <a:cubicBezTo>
                  <a:pt x="-85" y="6972"/>
                  <a:pt x="-224" y="7532"/>
                  <a:pt x="365" y="8025"/>
                </a:cubicBezTo>
                <a:lnTo>
                  <a:pt x="2394" y="9729"/>
                </a:lnTo>
                <a:cubicBezTo>
                  <a:pt x="2981" y="10223"/>
                  <a:pt x="2981" y="11029"/>
                  <a:pt x="2394" y="11523"/>
                </a:cubicBezTo>
                <a:lnTo>
                  <a:pt x="365" y="13225"/>
                </a:lnTo>
                <a:cubicBezTo>
                  <a:pt x="-224" y="13720"/>
                  <a:pt x="-68" y="14196"/>
                  <a:pt x="709" y="14285"/>
                </a:cubicBezTo>
                <a:lnTo>
                  <a:pt x="3171" y="14567"/>
                </a:lnTo>
                <a:cubicBezTo>
                  <a:pt x="3948" y="14656"/>
                  <a:pt x="4381" y="15309"/>
                  <a:pt x="4133" y="16017"/>
                </a:cubicBezTo>
                <a:lnTo>
                  <a:pt x="2869" y="19625"/>
                </a:lnTo>
                <a:cubicBezTo>
                  <a:pt x="2622" y="20333"/>
                  <a:pt x="2976" y="20609"/>
                  <a:pt x="3655" y="20240"/>
                </a:cubicBezTo>
                <a:lnTo>
                  <a:pt x="6549" y="18661"/>
                </a:lnTo>
                <a:cubicBezTo>
                  <a:pt x="7229" y="18291"/>
                  <a:pt x="8143" y="18495"/>
                  <a:pt x="8581" y="19113"/>
                </a:cubicBezTo>
                <a:lnTo>
                  <a:pt x="9782" y="20816"/>
                </a:lnTo>
                <a:cubicBezTo>
                  <a:pt x="10219" y="21436"/>
                  <a:pt x="10875" y="21403"/>
                  <a:pt x="11240" y="20741"/>
                </a:cubicBezTo>
                <a:lnTo>
                  <a:pt x="12297" y="18823"/>
                </a:lnTo>
                <a:cubicBezTo>
                  <a:pt x="12660" y="18160"/>
                  <a:pt x="13532" y="17891"/>
                  <a:pt x="14234" y="18221"/>
                </a:cubicBezTo>
                <a:lnTo>
                  <a:pt x="16272" y="19181"/>
                </a:lnTo>
                <a:cubicBezTo>
                  <a:pt x="16974" y="19511"/>
                  <a:pt x="17514" y="19172"/>
                  <a:pt x="17472" y="18427"/>
                </a:cubicBezTo>
                <a:lnTo>
                  <a:pt x="17370" y="16637"/>
                </a:lnTo>
                <a:cubicBezTo>
                  <a:pt x="17327" y="15891"/>
                  <a:pt x="17912" y="15124"/>
                  <a:pt x="18668" y="14932"/>
                </a:cubicBezTo>
                <a:lnTo>
                  <a:pt x="20482" y="14472"/>
                </a:lnTo>
                <a:cubicBezTo>
                  <a:pt x="21239" y="14280"/>
                  <a:pt x="21376" y="13720"/>
                  <a:pt x="20789" y="13227"/>
                </a:cubicBezTo>
                <a:close/>
              </a:path>
            </a:pathLst>
          </a:custGeom>
          <a:solidFill>
            <a:srgbClr val="FFFFFF"/>
          </a:solidFill>
          <a:ln w="12700" cap="flat">
            <a:noFill/>
            <a:miter lim="400000"/>
          </a:ln>
          <a:effectLst/>
        </p:spPr>
        <p:txBody>
          <a:bodyPr wrap="square" lIns="0" tIns="0" rIns="0" bIns="0" numCol="1" anchor="ctr">
            <a:noAutofit/>
          </a:bodyPr>
          <a:lstStyle/>
          <a:p>
            <a:pPr lvl="0"/>
            <a:endParaRPr sz="1300"/>
          </a:p>
        </p:txBody>
      </p:sp>
      <p:sp>
        <p:nvSpPr>
          <p:cNvPr id="32" name="Title 1"/>
          <p:cNvSpPr txBox="1"/>
          <p:nvPr/>
        </p:nvSpPr>
        <p:spPr>
          <a:xfrm>
            <a:off x="857885" y="200025"/>
            <a:ext cx="349631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8.2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山水林田湖草沙系统修复</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childTnLst>
                          </p:cTn>
                        </p:par>
                        <p:par>
                          <p:cTn id="12" fill="hold">
                            <p:stCondLst>
                              <p:cond delay="1200"/>
                            </p:stCondLst>
                            <p:childTnLst>
                              <p:par>
                                <p:cTn id="13" presetID="53" presetClass="entr" presetSubtype="16"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ppt_w</p:attrName>
                                        </p:attrNameLst>
                                      </p:cBhvr>
                                      <p:tavLst>
                                        <p:tav tm="0">
                                          <p:val>
                                            <p:fltVal val="0"/>
                                          </p:val>
                                        </p:tav>
                                        <p:tav tm="100000">
                                          <p:val>
                                            <p:strVal val="#ppt_w"/>
                                          </p:val>
                                        </p:tav>
                                      </p:tavLst>
                                    </p:anim>
                                    <p:anim calcmode="lin" valueType="num">
                                      <p:cBhvr>
                                        <p:cTn id="16" dur="500" fill="hold"/>
                                        <p:tgtEl>
                                          <p:spTgt spid="6"/>
                                        </p:tgtEl>
                                        <p:attrNameLst>
                                          <p:attrName>ppt_h</p:attrName>
                                        </p:attrNameLst>
                                      </p:cBhvr>
                                      <p:tavLst>
                                        <p:tav tm="0">
                                          <p:val>
                                            <p:fltVal val="0"/>
                                          </p:val>
                                        </p:tav>
                                        <p:tav tm="100000">
                                          <p:val>
                                            <p:strVal val="#ppt_h"/>
                                          </p:val>
                                        </p:tav>
                                      </p:tavLst>
                                    </p:anim>
                                    <p:animEffect transition="in" filter="fade">
                                      <p:cBhvr>
                                        <p:cTn id="17" dur="500"/>
                                        <p:tgtEl>
                                          <p:spTgt spid="6"/>
                                        </p:tgtEl>
                                      </p:cBhvr>
                                    </p:animEffect>
                                  </p:childTnLst>
                                </p:cTn>
                              </p:par>
                            </p:childTnLst>
                          </p:cTn>
                        </p:par>
                        <p:par>
                          <p:cTn id="18" fill="hold">
                            <p:stCondLst>
                              <p:cond delay="1700"/>
                            </p:stCondLst>
                            <p:childTnLst>
                              <p:par>
                                <p:cTn id="19" presetID="10" presetClass="entr" presetSubtype="0" fill="hold" grpId="0" nodeType="after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childTnLst>
                          </p:cTn>
                        </p:par>
                        <p:par>
                          <p:cTn id="22" fill="hold">
                            <p:stCondLst>
                              <p:cond delay="2200"/>
                            </p:stCondLst>
                            <p:childTnLst>
                              <p:par>
                                <p:cTn id="23" presetID="53" presetClass="entr" presetSubtype="16" fill="hold" grpId="0" nodeType="after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par>
                          <p:cTn id="28" fill="hold">
                            <p:stCondLst>
                              <p:cond delay="2700"/>
                            </p:stCondLst>
                            <p:childTnLst>
                              <p:par>
                                <p:cTn id="29" presetID="53" presetClass="entr" presetSubtype="16" fill="hold" nodeType="after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 fill="hold"/>
                                        <p:tgtEl>
                                          <p:spTgt spid="15"/>
                                        </p:tgtEl>
                                        <p:attrNameLst>
                                          <p:attrName>ppt_w</p:attrName>
                                        </p:attrNameLst>
                                      </p:cBhvr>
                                      <p:tavLst>
                                        <p:tav tm="0">
                                          <p:val>
                                            <p:fltVal val="0"/>
                                          </p:val>
                                        </p:tav>
                                        <p:tav tm="100000">
                                          <p:val>
                                            <p:strVal val="#ppt_w"/>
                                          </p:val>
                                        </p:tav>
                                      </p:tavLst>
                                    </p:anim>
                                    <p:anim calcmode="lin" valueType="num">
                                      <p:cBhvr>
                                        <p:cTn id="32" dur="500" fill="hold"/>
                                        <p:tgtEl>
                                          <p:spTgt spid="15"/>
                                        </p:tgtEl>
                                        <p:attrNameLst>
                                          <p:attrName>ppt_h</p:attrName>
                                        </p:attrNameLst>
                                      </p:cBhvr>
                                      <p:tavLst>
                                        <p:tav tm="0">
                                          <p:val>
                                            <p:fltVal val="0"/>
                                          </p:val>
                                        </p:tav>
                                        <p:tav tm="100000">
                                          <p:val>
                                            <p:strVal val="#ppt_h"/>
                                          </p:val>
                                        </p:tav>
                                      </p:tavLst>
                                    </p:anim>
                                    <p:animEffect transition="in" filter="fade">
                                      <p:cBhvr>
                                        <p:cTn id="33" dur="500"/>
                                        <p:tgtEl>
                                          <p:spTgt spid="15"/>
                                        </p:tgtEl>
                                      </p:cBhvr>
                                    </p:animEffect>
                                  </p:childTnLst>
                                </p:cTn>
                              </p:par>
                            </p:childTnLst>
                          </p:cTn>
                        </p:par>
                        <p:par>
                          <p:cTn id="34" fill="hold">
                            <p:stCondLst>
                              <p:cond delay="3200"/>
                            </p:stCondLst>
                            <p:childTnLst>
                              <p:par>
                                <p:cTn id="35" presetID="10" presetClass="entr" presetSubtype="0" fill="hold" grpId="0" nodeType="after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500"/>
                                        <p:tgtEl>
                                          <p:spTgt spid="7"/>
                                        </p:tgtEl>
                                      </p:cBhvr>
                                    </p:animEffect>
                                  </p:childTnLst>
                                </p:cTn>
                              </p:par>
                            </p:childTnLst>
                          </p:cTn>
                        </p:par>
                        <p:par>
                          <p:cTn id="41" fill="hold">
                            <p:stCondLst>
                              <p:cond delay="3700"/>
                            </p:stCondLst>
                            <p:childTnLst>
                              <p:par>
                                <p:cTn id="42" presetID="53" presetClass="entr" presetSubtype="16" fill="hold" grpId="0" nodeType="afterEffect">
                                  <p:stCondLst>
                                    <p:cond delay="0"/>
                                  </p:stCondLst>
                                  <p:childTnLst>
                                    <p:set>
                                      <p:cBhvr>
                                        <p:cTn id="43" dur="1" fill="hold">
                                          <p:stCondLst>
                                            <p:cond delay="0"/>
                                          </p:stCondLst>
                                        </p:cTn>
                                        <p:tgtEl>
                                          <p:spTgt spid="4"/>
                                        </p:tgtEl>
                                        <p:attrNameLst>
                                          <p:attrName>style.visibility</p:attrName>
                                        </p:attrNameLst>
                                      </p:cBhvr>
                                      <p:to>
                                        <p:strVal val="visible"/>
                                      </p:to>
                                    </p:set>
                                    <p:anim calcmode="lin" valueType="num">
                                      <p:cBhvr>
                                        <p:cTn id="44" dur="500" fill="hold"/>
                                        <p:tgtEl>
                                          <p:spTgt spid="4"/>
                                        </p:tgtEl>
                                        <p:attrNameLst>
                                          <p:attrName>ppt_w</p:attrName>
                                        </p:attrNameLst>
                                      </p:cBhvr>
                                      <p:tavLst>
                                        <p:tav tm="0">
                                          <p:val>
                                            <p:fltVal val="0"/>
                                          </p:val>
                                        </p:tav>
                                        <p:tav tm="100000">
                                          <p:val>
                                            <p:strVal val="#ppt_w"/>
                                          </p:val>
                                        </p:tav>
                                      </p:tavLst>
                                    </p:anim>
                                    <p:anim calcmode="lin" valueType="num">
                                      <p:cBhvr>
                                        <p:cTn id="45" dur="500" fill="hold"/>
                                        <p:tgtEl>
                                          <p:spTgt spid="4"/>
                                        </p:tgtEl>
                                        <p:attrNameLst>
                                          <p:attrName>ppt_h</p:attrName>
                                        </p:attrNameLst>
                                      </p:cBhvr>
                                      <p:tavLst>
                                        <p:tav tm="0">
                                          <p:val>
                                            <p:fltVal val="0"/>
                                          </p:val>
                                        </p:tav>
                                        <p:tav tm="100000">
                                          <p:val>
                                            <p:strVal val="#ppt_h"/>
                                          </p:val>
                                        </p:tav>
                                      </p:tavLst>
                                    </p:anim>
                                    <p:animEffect transition="in" filter="fade">
                                      <p:cBhvr>
                                        <p:cTn id="46" dur="500"/>
                                        <p:tgtEl>
                                          <p:spTgt spid="4"/>
                                        </p:tgtEl>
                                      </p:cBhvr>
                                    </p:animEffect>
                                  </p:childTnLst>
                                </p:cTn>
                              </p:par>
                            </p:childTnLst>
                          </p:cTn>
                        </p:par>
                        <p:par>
                          <p:cTn id="47" fill="hold">
                            <p:stCondLst>
                              <p:cond delay="4200"/>
                            </p:stCondLst>
                            <p:childTnLst>
                              <p:par>
                                <p:cTn id="48" presetID="53" presetClass="entr" presetSubtype="16" fill="hold" nodeType="afterEffect">
                                  <p:stCondLst>
                                    <p:cond delay="0"/>
                                  </p:stCondLst>
                                  <p:childTnLst>
                                    <p:set>
                                      <p:cBhvr>
                                        <p:cTn id="49" dur="1" fill="hold">
                                          <p:stCondLst>
                                            <p:cond delay="0"/>
                                          </p:stCondLst>
                                        </p:cTn>
                                        <p:tgtEl>
                                          <p:spTgt spid="18"/>
                                        </p:tgtEl>
                                        <p:attrNameLst>
                                          <p:attrName>style.visibility</p:attrName>
                                        </p:attrNameLst>
                                      </p:cBhvr>
                                      <p:to>
                                        <p:strVal val="visible"/>
                                      </p:to>
                                    </p:set>
                                    <p:anim calcmode="lin" valueType="num">
                                      <p:cBhvr>
                                        <p:cTn id="50" dur="500" fill="hold"/>
                                        <p:tgtEl>
                                          <p:spTgt spid="18"/>
                                        </p:tgtEl>
                                        <p:attrNameLst>
                                          <p:attrName>ppt_w</p:attrName>
                                        </p:attrNameLst>
                                      </p:cBhvr>
                                      <p:tavLst>
                                        <p:tav tm="0">
                                          <p:val>
                                            <p:fltVal val="0"/>
                                          </p:val>
                                        </p:tav>
                                        <p:tav tm="100000">
                                          <p:val>
                                            <p:strVal val="#ppt_w"/>
                                          </p:val>
                                        </p:tav>
                                      </p:tavLst>
                                    </p:anim>
                                    <p:anim calcmode="lin" valueType="num">
                                      <p:cBhvr>
                                        <p:cTn id="51" dur="500" fill="hold"/>
                                        <p:tgtEl>
                                          <p:spTgt spid="18"/>
                                        </p:tgtEl>
                                        <p:attrNameLst>
                                          <p:attrName>ppt_h</p:attrName>
                                        </p:attrNameLst>
                                      </p:cBhvr>
                                      <p:tavLst>
                                        <p:tav tm="0">
                                          <p:val>
                                            <p:fltVal val="0"/>
                                          </p:val>
                                        </p:tav>
                                        <p:tav tm="100000">
                                          <p:val>
                                            <p:strVal val="#ppt_h"/>
                                          </p:val>
                                        </p:tav>
                                      </p:tavLst>
                                    </p:anim>
                                    <p:animEffect transition="in" filter="fade">
                                      <p:cBhvr>
                                        <p:cTn id="52" dur="500"/>
                                        <p:tgtEl>
                                          <p:spTgt spid="18"/>
                                        </p:tgtEl>
                                      </p:cBhvr>
                                    </p:animEffect>
                                  </p:childTnLst>
                                </p:cTn>
                              </p:par>
                            </p:childTnLst>
                          </p:cTn>
                        </p:par>
                        <p:par>
                          <p:cTn id="53" fill="hold">
                            <p:stCondLst>
                              <p:cond delay="4700"/>
                            </p:stCondLst>
                            <p:childTnLst>
                              <p:par>
                                <p:cTn id="54" presetID="10" presetClass="entr" presetSubtype="0" fill="hold" grpId="0" nodeType="after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500"/>
                                        <p:tgtEl>
                                          <p:spTgt spid="1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500"/>
                                        <p:tgtEl>
                                          <p:spTgt spid="9"/>
                                        </p:tgtEl>
                                      </p:cBhvr>
                                    </p:animEffect>
                                  </p:childTnLst>
                                </p:cTn>
                              </p:par>
                            </p:childTnLst>
                          </p:cTn>
                        </p:par>
                        <p:par>
                          <p:cTn id="60" fill="hold">
                            <p:stCondLst>
                              <p:cond delay="5200"/>
                            </p:stCondLst>
                            <p:childTnLst>
                              <p:par>
                                <p:cTn id="61" presetID="53" presetClass="entr" presetSubtype="16" fill="hold" grpId="0" nodeType="afterEffect">
                                  <p:stCondLst>
                                    <p:cond delay="0"/>
                                  </p:stCondLst>
                                  <p:childTnLst>
                                    <p:set>
                                      <p:cBhvr>
                                        <p:cTn id="62" dur="1" fill="hold">
                                          <p:stCondLst>
                                            <p:cond delay="0"/>
                                          </p:stCondLst>
                                        </p:cTn>
                                        <p:tgtEl>
                                          <p:spTgt spid="2"/>
                                        </p:tgtEl>
                                        <p:attrNameLst>
                                          <p:attrName>style.visibility</p:attrName>
                                        </p:attrNameLst>
                                      </p:cBhvr>
                                      <p:to>
                                        <p:strVal val="visible"/>
                                      </p:to>
                                    </p:set>
                                    <p:anim calcmode="lin" valueType="num">
                                      <p:cBhvr>
                                        <p:cTn id="63" dur="500" fill="hold"/>
                                        <p:tgtEl>
                                          <p:spTgt spid="2"/>
                                        </p:tgtEl>
                                        <p:attrNameLst>
                                          <p:attrName>ppt_w</p:attrName>
                                        </p:attrNameLst>
                                      </p:cBhvr>
                                      <p:tavLst>
                                        <p:tav tm="0">
                                          <p:val>
                                            <p:fltVal val="0"/>
                                          </p:val>
                                        </p:tav>
                                        <p:tav tm="100000">
                                          <p:val>
                                            <p:strVal val="#ppt_w"/>
                                          </p:val>
                                        </p:tav>
                                      </p:tavLst>
                                    </p:anim>
                                    <p:anim calcmode="lin" valueType="num">
                                      <p:cBhvr>
                                        <p:cTn id="64" dur="500" fill="hold"/>
                                        <p:tgtEl>
                                          <p:spTgt spid="2"/>
                                        </p:tgtEl>
                                        <p:attrNameLst>
                                          <p:attrName>ppt_h</p:attrName>
                                        </p:attrNameLst>
                                      </p:cBhvr>
                                      <p:tavLst>
                                        <p:tav tm="0">
                                          <p:val>
                                            <p:fltVal val="0"/>
                                          </p:val>
                                        </p:tav>
                                        <p:tav tm="100000">
                                          <p:val>
                                            <p:strVal val="#ppt_h"/>
                                          </p:val>
                                        </p:tav>
                                      </p:tavLst>
                                    </p:anim>
                                    <p:animEffect transition="in" filter="fade">
                                      <p:cBhvr>
                                        <p:cTn id="65" dur="500"/>
                                        <p:tgtEl>
                                          <p:spTgt spid="2"/>
                                        </p:tgtEl>
                                      </p:cBhvr>
                                    </p:animEffect>
                                  </p:childTnLst>
                                </p:cTn>
                              </p:par>
                            </p:childTnLst>
                          </p:cTn>
                        </p:par>
                        <p:par>
                          <p:cTn id="66" fill="hold">
                            <p:stCondLst>
                              <p:cond delay="5700"/>
                            </p:stCondLst>
                            <p:childTnLst>
                              <p:par>
                                <p:cTn id="67" presetID="53" presetClass="entr" presetSubtype="16" fill="hold" nodeType="afterEffect">
                                  <p:stCondLst>
                                    <p:cond delay="0"/>
                                  </p:stCondLst>
                                  <p:childTnLst>
                                    <p:set>
                                      <p:cBhvr>
                                        <p:cTn id="68" dur="1" fill="hold">
                                          <p:stCondLst>
                                            <p:cond delay="0"/>
                                          </p:stCondLst>
                                        </p:cTn>
                                        <p:tgtEl>
                                          <p:spTgt spid="22"/>
                                        </p:tgtEl>
                                        <p:attrNameLst>
                                          <p:attrName>style.visibility</p:attrName>
                                        </p:attrNameLst>
                                      </p:cBhvr>
                                      <p:to>
                                        <p:strVal val="visible"/>
                                      </p:to>
                                    </p:set>
                                    <p:anim calcmode="lin" valueType="num">
                                      <p:cBhvr>
                                        <p:cTn id="69" dur="500" fill="hold"/>
                                        <p:tgtEl>
                                          <p:spTgt spid="22"/>
                                        </p:tgtEl>
                                        <p:attrNameLst>
                                          <p:attrName>ppt_w</p:attrName>
                                        </p:attrNameLst>
                                      </p:cBhvr>
                                      <p:tavLst>
                                        <p:tav tm="0">
                                          <p:val>
                                            <p:fltVal val="0"/>
                                          </p:val>
                                        </p:tav>
                                        <p:tav tm="100000">
                                          <p:val>
                                            <p:strVal val="#ppt_w"/>
                                          </p:val>
                                        </p:tav>
                                      </p:tavLst>
                                    </p:anim>
                                    <p:anim calcmode="lin" valueType="num">
                                      <p:cBhvr>
                                        <p:cTn id="70" dur="500" fill="hold"/>
                                        <p:tgtEl>
                                          <p:spTgt spid="22"/>
                                        </p:tgtEl>
                                        <p:attrNameLst>
                                          <p:attrName>ppt_h</p:attrName>
                                        </p:attrNameLst>
                                      </p:cBhvr>
                                      <p:tavLst>
                                        <p:tav tm="0">
                                          <p:val>
                                            <p:fltVal val="0"/>
                                          </p:val>
                                        </p:tav>
                                        <p:tav tm="100000">
                                          <p:val>
                                            <p:strVal val="#ppt_h"/>
                                          </p:val>
                                        </p:tav>
                                      </p:tavLst>
                                    </p:anim>
                                    <p:animEffect transition="in" filter="fade">
                                      <p:cBhvr>
                                        <p:cTn id="71" dur="500"/>
                                        <p:tgtEl>
                                          <p:spTgt spid="22"/>
                                        </p:tgtEl>
                                      </p:cBhvr>
                                    </p:animEffect>
                                  </p:childTnLst>
                                </p:cTn>
                              </p:par>
                            </p:childTnLst>
                          </p:cTn>
                        </p:par>
                        <p:par>
                          <p:cTn id="72" fill="hold">
                            <p:stCondLst>
                              <p:cond delay="6200"/>
                            </p:stCondLst>
                            <p:childTnLst>
                              <p:par>
                                <p:cTn id="73" presetID="10" presetClass="entr" presetSubtype="0" fill="hold" grpId="0" nodeType="afterEffect">
                                  <p:stCondLst>
                                    <p:cond delay="0"/>
                                  </p:stCondLst>
                                  <p:childTnLst>
                                    <p:set>
                                      <p:cBhvr>
                                        <p:cTn id="74" dur="1" fill="hold">
                                          <p:stCondLst>
                                            <p:cond delay="0"/>
                                          </p:stCondLst>
                                        </p:cTn>
                                        <p:tgtEl>
                                          <p:spTgt spid="12"/>
                                        </p:tgtEl>
                                        <p:attrNameLst>
                                          <p:attrName>style.visibility</p:attrName>
                                        </p:attrNameLst>
                                      </p:cBhvr>
                                      <p:to>
                                        <p:strVal val="visible"/>
                                      </p:to>
                                    </p:set>
                                    <p:animEffect transition="in" filter="fade">
                                      <p:cBhvr>
                                        <p:cTn id="75" dur="500"/>
                                        <p:tgtEl>
                                          <p:spTgt spid="12"/>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11"/>
                                        </p:tgtEl>
                                        <p:attrNameLst>
                                          <p:attrName>style.visibility</p:attrName>
                                        </p:attrNameLst>
                                      </p:cBhvr>
                                      <p:to>
                                        <p:strVal val="visible"/>
                                      </p:to>
                                    </p:set>
                                    <p:animEffect transition="in" filter="fade">
                                      <p:cBhvr>
                                        <p:cTn id="78" dur="500"/>
                                        <p:tgtEl>
                                          <p:spTgt spid="11"/>
                                        </p:tgtEl>
                                      </p:cBhvr>
                                    </p:animEffect>
                                  </p:childTnLst>
                                </p:cTn>
                              </p:par>
                            </p:childTnLst>
                          </p:cTn>
                        </p:par>
                        <p:par>
                          <p:cTn id="79" fill="hold">
                            <p:stCondLst>
                              <p:cond delay="6700"/>
                            </p:stCondLst>
                            <p:childTnLst>
                              <p:par>
                                <p:cTn id="80" presetID="53" presetClass="entr" presetSubtype="16" fill="hold" grpId="0" nodeType="afterEffect">
                                  <p:stCondLst>
                                    <p:cond delay="0"/>
                                  </p:stCondLst>
                                  <p:childTnLst>
                                    <p:set>
                                      <p:cBhvr>
                                        <p:cTn id="81" dur="1" fill="hold">
                                          <p:stCondLst>
                                            <p:cond delay="0"/>
                                          </p:stCondLst>
                                        </p:cTn>
                                        <p:tgtEl>
                                          <p:spTgt spid="3"/>
                                        </p:tgtEl>
                                        <p:attrNameLst>
                                          <p:attrName>style.visibility</p:attrName>
                                        </p:attrNameLst>
                                      </p:cBhvr>
                                      <p:to>
                                        <p:strVal val="visible"/>
                                      </p:to>
                                    </p:set>
                                    <p:anim calcmode="lin" valueType="num">
                                      <p:cBhvr>
                                        <p:cTn id="82" dur="500" fill="hold"/>
                                        <p:tgtEl>
                                          <p:spTgt spid="3"/>
                                        </p:tgtEl>
                                        <p:attrNameLst>
                                          <p:attrName>ppt_w</p:attrName>
                                        </p:attrNameLst>
                                      </p:cBhvr>
                                      <p:tavLst>
                                        <p:tav tm="0">
                                          <p:val>
                                            <p:fltVal val="0"/>
                                          </p:val>
                                        </p:tav>
                                        <p:tav tm="100000">
                                          <p:val>
                                            <p:strVal val="#ppt_w"/>
                                          </p:val>
                                        </p:tav>
                                      </p:tavLst>
                                    </p:anim>
                                    <p:anim calcmode="lin" valueType="num">
                                      <p:cBhvr>
                                        <p:cTn id="83" dur="500" fill="hold"/>
                                        <p:tgtEl>
                                          <p:spTgt spid="3"/>
                                        </p:tgtEl>
                                        <p:attrNameLst>
                                          <p:attrName>ppt_h</p:attrName>
                                        </p:attrNameLst>
                                      </p:cBhvr>
                                      <p:tavLst>
                                        <p:tav tm="0">
                                          <p:val>
                                            <p:fltVal val="0"/>
                                          </p:val>
                                        </p:tav>
                                        <p:tav tm="100000">
                                          <p:val>
                                            <p:strVal val="#ppt_h"/>
                                          </p:val>
                                        </p:tav>
                                      </p:tavLst>
                                    </p:anim>
                                    <p:animEffect transition="in" filter="fade">
                                      <p:cBhvr>
                                        <p:cTn id="84" dur="500"/>
                                        <p:tgtEl>
                                          <p:spTgt spid="3"/>
                                        </p:tgtEl>
                                      </p:cBhvr>
                                    </p:animEffect>
                                  </p:childTnLst>
                                </p:cTn>
                              </p:par>
                            </p:childTnLst>
                          </p:cTn>
                        </p:par>
                        <p:par>
                          <p:cTn id="85" fill="hold">
                            <p:stCondLst>
                              <p:cond delay="7200"/>
                            </p:stCondLst>
                            <p:childTnLst>
                              <p:par>
                                <p:cTn id="86" presetID="53" presetClass="entr" presetSubtype="16" fill="hold" grpId="0" nodeType="afterEffect">
                                  <p:stCondLst>
                                    <p:cond delay="0"/>
                                  </p:stCondLst>
                                  <p:childTnLst>
                                    <p:set>
                                      <p:cBhvr>
                                        <p:cTn id="87" dur="1" fill="hold">
                                          <p:stCondLst>
                                            <p:cond delay="0"/>
                                          </p:stCondLst>
                                        </p:cTn>
                                        <p:tgtEl>
                                          <p:spTgt spid="21"/>
                                        </p:tgtEl>
                                        <p:attrNameLst>
                                          <p:attrName>style.visibility</p:attrName>
                                        </p:attrNameLst>
                                      </p:cBhvr>
                                      <p:to>
                                        <p:strVal val="visible"/>
                                      </p:to>
                                    </p:set>
                                    <p:anim calcmode="lin" valueType="num">
                                      <p:cBhvr>
                                        <p:cTn id="88" dur="500" fill="hold"/>
                                        <p:tgtEl>
                                          <p:spTgt spid="21"/>
                                        </p:tgtEl>
                                        <p:attrNameLst>
                                          <p:attrName>ppt_w</p:attrName>
                                        </p:attrNameLst>
                                      </p:cBhvr>
                                      <p:tavLst>
                                        <p:tav tm="0">
                                          <p:val>
                                            <p:fltVal val="0"/>
                                          </p:val>
                                        </p:tav>
                                        <p:tav tm="100000">
                                          <p:val>
                                            <p:strVal val="#ppt_w"/>
                                          </p:val>
                                        </p:tav>
                                      </p:tavLst>
                                    </p:anim>
                                    <p:anim calcmode="lin" valueType="num">
                                      <p:cBhvr>
                                        <p:cTn id="89" dur="500" fill="hold"/>
                                        <p:tgtEl>
                                          <p:spTgt spid="21"/>
                                        </p:tgtEl>
                                        <p:attrNameLst>
                                          <p:attrName>ppt_h</p:attrName>
                                        </p:attrNameLst>
                                      </p:cBhvr>
                                      <p:tavLst>
                                        <p:tav tm="0">
                                          <p:val>
                                            <p:fltVal val="0"/>
                                          </p:val>
                                        </p:tav>
                                        <p:tav tm="100000">
                                          <p:val>
                                            <p:strVal val="#ppt_h"/>
                                          </p:val>
                                        </p:tav>
                                      </p:tavLst>
                                    </p:anim>
                                    <p:animEffect transition="in" filter="fade">
                                      <p:cBhvr>
                                        <p:cTn id="90" dur="500"/>
                                        <p:tgtEl>
                                          <p:spTgt spid="21"/>
                                        </p:tgtEl>
                                      </p:cBhvr>
                                    </p:animEffect>
                                  </p:childTnLst>
                                </p:cTn>
                              </p:par>
                            </p:childTnLst>
                          </p:cTn>
                        </p:par>
                        <p:par>
                          <p:cTn id="91" fill="hold">
                            <p:stCondLst>
                              <p:cond delay="7700"/>
                            </p:stCondLst>
                            <p:childTnLst>
                              <p:par>
                                <p:cTn id="92" presetID="10" presetClass="entr" presetSubtype="0" fill="hold" grpId="0" nodeType="afterEffect">
                                  <p:stCondLst>
                                    <p:cond delay="0"/>
                                  </p:stCondLst>
                                  <p:childTnLst>
                                    <p:set>
                                      <p:cBhvr>
                                        <p:cTn id="93" dur="1" fill="hold">
                                          <p:stCondLst>
                                            <p:cond delay="0"/>
                                          </p:stCondLst>
                                        </p:cTn>
                                        <p:tgtEl>
                                          <p:spTgt spid="30"/>
                                        </p:tgtEl>
                                        <p:attrNameLst>
                                          <p:attrName>style.visibility</p:attrName>
                                        </p:attrNameLst>
                                      </p:cBhvr>
                                      <p:to>
                                        <p:strVal val="visible"/>
                                      </p:to>
                                    </p:set>
                                    <p:animEffect transition="in" filter="fade">
                                      <p:cBhvr>
                                        <p:cTn id="94" dur="500"/>
                                        <p:tgtEl>
                                          <p:spTgt spid="30"/>
                                        </p:tgtEl>
                                      </p:cBhvr>
                                    </p:animEffect>
                                  </p:childTnLst>
                                </p:cTn>
                              </p:par>
                            </p:childTnLst>
                          </p:cTn>
                        </p:par>
                        <p:par>
                          <p:cTn id="95" fill="hold">
                            <p:stCondLst>
                              <p:cond delay="8200"/>
                            </p:stCondLst>
                            <p:childTnLst>
                              <p:par>
                                <p:cTn id="96" presetID="10" presetClass="entr" presetSubtype="0" fill="hold" grpId="0" nodeType="afterEffect">
                                  <p:stCondLst>
                                    <p:cond delay="0"/>
                                  </p:stCondLst>
                                  <p:childTnLst>
                                    <p:set>
                                      <p:cBhvr>
                                        <p:cTn id="97" dur="1" fill="hold">
                                          <p:stCondLst>
                                            <p:cond delay="0"/>
                                          </p:stCondLst>
                                        </p:cTn>
                                        <p:tgtEl>
                                          <p:spTgt spid="14"/>
                                        </p:tgtEl>
                                        <p:attrNameLst>
                                          <p:attrName>style.visibility</p:attrName>
                                        </p:attrNameLst>
                                      </p:cBhvr>
                                      <p:to>
                                        <p:strVal val="visible"/>
                                      </p:to>
                                    </p:set>
                                    <p:animEffect transition="in" filter="fade">
                                      <p:cBhvr>
                                        <p:cTn id="98" dur="500"/>
                                        <p:tgtEl>
                                          <p:spTgt spid="14"/>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fade">
                                      <p:cBhvr>
                                        <p:cTn id="10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bldLvl="0" animBg="1"/>
      <p:bldP spid="4" grpId="0" bldLvl="0" animBg="1"/>
      <p:bldP spid="5" grpId="0" bldLvl="0" animBg="1"/>
      <p:bldP spid="6" grpId="0" bldLvl="0" animBg="1"/>
      <p:bldP spid="7" grpId="0" animBg="1"/>
      <p:bldP spid="8" grpId="0" animBg="1"/>
      <p:bldP spid="9" grpId="0" animBg="1"/>
      <p:bldP spid="10" grpId="0" animBg="1"/>
      <p:bldP spid="11" grpId="0" animBg="1"/>
      <p:bldP spid="12" grpId="0" animBg="1"/>
      <p:bldP spid="13" grpId="0" animBg="1"/>
      <p:bldP spid="14" grpId="0" animBg="1"/>
      <p:bldP spid="21" grpId="0" bldLvl="0" animBg="1"/>
      <p:bldP spid="26" grpId="0"/>
      <p:bldP spid="30" grpId="0" bldLvl="0" animBg="1"/>
      <p:bldP spid="3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1"/>
          <p:cNvSpPr txBox="1"/>
          <p:nvPr/>
        </p:nvSpPr>
        <p:spPr>
          <a:xfrm>
            <a:off x="857885" y="200025"/>
            <a:ext cx="349631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8.2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山水林田湖草沙系统修复</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3" name="文本框 102"/>
          <p:cNvSpPr txBox="1"/>
          <p:nvPr/>
        </p:nvSpPr>
        <p:spPr>
          <a:xfrm>
            <a:off x="2473960" y="771525"/>
            <a:ext cx="3968750" cy="239395"/>
          </a:xfrm>
          <a:prstGeom prst="rect">
            <a:avLst/>
          </a:prstGeom>
          <a:noFill/>
          <a:ln w="9525">
            <a:noFill/>
          </a:ln>
        </p:spPr>
        <p:txBody>
          <a:bodyPr>
            <a:noAutofit/>
          </a:bodyPr>
          <a:lstStyle/>
          <a:p>
            <a:pPr indent="266700" algn="ctr"/>
            <a:r>
              <a:rPr lang="zh-CN" sz="1200" b="1">
                <a:solidFill>
                  <a:srgbClr val="000000"/>
                </a:solidFill>
                <a:ea typeface="宋体" panose="02010600030101010101" pitchFamily="2" charset="-122"/>
              </a:rPr>
              <a:t>国土综合整治和生态修复重大工程安排表</a:t>
            </a:r>
            <a:endParaRPr lang="zh-CN" altLang="en-US" sz="1200" b="1">
              <a:solidFill>
                <a:srgbClr val="000000"/>
              </a:solidFill>
              <a:ea typeface="宋体" panose="02010600030101010101" pitchFamily="2" charset="-122"/>
            </a:endParaRPr>
          </a:p>
        </p:txBody>
      </p:sp>
      <p:graphicFrame>
        <p:nvGraphicFramePr>
          <p:cNvPr id="25" name="表格 24"/>
          <p:cNvGraphicFramePr/>
          <p:nvPr>
            <p:custDataLst>
              <p:tags r:id="rId1"/>
            </p:custDataLst>
          </p:nvPr>
        </p:nvGraphicFramePr>
        <p:xfrm>
          <a:off x="971550" y="1131570"/>
          <a:ext cx="6973570" cy="1957070"/>
        </p:xfrm>
        <a:graphic>
          <a:graphicData uri="http://schemas.openxmlformats.org/drawingml/2006/table">
            <a:tbl>
              <a:tblPr firstRow="1" bandRow="1">
                <a:tableStyleId>{5940675A-B579-460E-94D1-54222C63F5DA}</a:tableStyleId>
              </a:tblPr>
              <a:tblGrid>
                <a:gridCol w="678815"/>
                <a:gridCol w="1384300"/>
                <a:gridCol w="1034415"/>
                <a:gridCol w="1501140"/>
                <a:gridCol w="1210945"/>
                <a:gridCol w="1163955"/>
              </a:tblGrid>
              <a:tr h="182245">
                <a:tc>
                  <a:txBody>
                    <a:bodyPr/>
                    <a:lstStyle/>
                    <a:p>
                      <a:pPr indent="0" algn="ctr">
                        <a:buNone/>
                      </a:pPr>
                      <a:r>
                        <a:rPr lang="en-US" sz="1000" b="1">
                          <a:solidFill>
                            <a:srgbClr val="000000"/>
                          </a:solidFill>
                          <a:latin typeface="Times New Roman" panose="02020603050405020304" charset="0"/>
                          <a:cs typeface="Times New Roman" panose="02020603050405020304" charset="0"/>
                        </a:rPr>
                        <a:t>序号</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1">
                          <a:solidFill>
                            <a:srgbClr val="000000"/>
                          </a:solidFill>
                          <a:latin typeface="Times New Roman" panose="02020603050405020304" charset="0"/>
                          <a:cs typeface="Times New Roman" panose="02020603050405020304" charset="0"/>
                        </a:rPr>
                        <a:t>工程名称</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1">
                          <a:solidFill>
                            <a:srgbClr val="000000"/>
                          </a:solidFill>
                          <a:latin typeface="Times New Roman" panose="02020603050405020304" charset="0"/>
                          <a:cs typeface="Times New Roman" panose="02020603050405020304" charset="0"/>
                        </a:rPr>
                        <a:t>工程类型</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1">
                          <a:solidFill>
                            <a:srgbClr val="000000"/>
                          </a:solidFill>
                          <a:latin typeface="Times New Roman" panose="02020603050405020304" charset="0"/>
                          <a:cs typeface="Times New Roman" panose="02020603050405020304" charset="0"/>
                        </a:rPr>
                        <a:t>重点任务</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1">
                          <a:solidFill>
                            <a:srgbClr val="000000"/>
                          </a:solidFill>
                          <a:latin typeface="Times New Roman" panose="02020603050405020304" charset="0"/>
                          <a:cs typeface="Times New Roman" panose="02020603050405020304" charset="0"/>
                        </a:rPr>
                        <a:t>实施区域</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1">
                          <a:solidFill>
                            <a:srgbClr val="000000"/>
                          </a:solidFill>
                          <a:latin typeface="Times New Roman" panose="02020603050405020304" charset="0"/>
                          <a:cs typeface="Times New Roman" panose="02020603050405020304" charset="0"/>
                        </a:rPr>
                        <a:t>建设时序</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97205">
                <a:tc>
                  <a:txBody>
                    <a:bodyPr/>
                    <a:lstStyle/>
                    <a:p>
                      <a:pPr indent="0" algn="ctr">
                        <a:buNone/>
                      </a:pPr>
                      <a:r>
                        <a:rPr lang="en-US" sz="1000" b="0">
                          <a:solidFill>
                            <a:srgbClr val="000000"/>
                          </a:solidFill>
                          <a:latin typeface="Times New Roman" panose="02020603050405020304" charset="0"/>
                          <a:cs typeface="Times New Roman" panose="02020603050405020304" charset="0"/>
                        </a:rPr>
                        <a:t>1</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altLang="en-US" sz="1000" b="0">
                          <a:solidFill>
                            <a:srgbClr val="000000"/>
                          </a:solidFill>
                          <a:latin typeface="Times New Roman" panose="02020603050405020304" charset="0"/>
                          <a:ea typeface="Times New Roman" panose="02020603050405020304" charset="0"/>
                          <a:cs typeface="Times New Roman" panose="02020603050405020304" charset="0"/>
                        </a:rPr>
                        <a:t>耕地后备资源</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endParaRPr lang="en-US" sz="1000">
                        <a:solidFill>
                          <a:srgbClr val="000000"/>
                        </a:solidFill>
                        <a:latin typeface="Times New Roman" panose="02020603050405020304" charset="0"/>
                        <a:cs typeface="Times New Roman" panose="02020603050405020304" charset="0"/>
                        <a:sym typeface="+mn-ea"/>
                      </a:endParaRPr>
                    </a:p>
                    <a:p>
                      <a:pPr indent="0" algn="ctr">
                        <a:buNone/>
                      </a:pPr>
                      <a:r>
                        <a:rPr lang="en-US" sz="1000">
                          <a:solidFill>
                            <a:srgbClr val="000000"/>
                          </a:solidFill>
                          <a:latin typeface="Times New Roman" panose="02020603050405020304" charset="0"/>
                          <a:cs typeface="Times New Roman" panose="02020603050405020304" charset="0"/>
                          <a:sym typeface="+mn-ea"/>
                        </a:rPr>
                        <a:t>后备土地资源开发等</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p>
                      <a:pPr indent="0" algn="ctr">
                        <a:buNone/>
                      </a:pP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zh-CN" altLang="en-US" sz="1000" b="0">
                          <a:solidFill>
                            <a:srgbClr val="000000"/>
                          </a:solidFill>
                          <a:latin typeface="Times New Roman" panose="02020603050405020304" charset="0"/>
                          <a:ea typeface="宋体" panose="02010600030101010101" pitchFamily="2" charset="-122"/>
                          <a:cs typeface="Times New Roman" panose="02020603050405020304" charset="0"/>
                        </a:rPr>
                        <a:t>保护耕地资源</a:t>
                      </a:r>
                      <a:endParaRPr lang="zh-CN" altLang="en-US" sz="1000" b="0">
                        <a:solidFill>
                          <a:srgbClr val="000000"/>
                        </a:solidFill>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小佘太镇</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2021-2025</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03225">
                <a:tc>
                  <a:txBody>
                    <a:bodyPr/>
                    <a:lstStyle/>
                    <a:p>
                      <a:pPr indent="0" algn="ctr">
                        <a:buNone/>
                      </a:pPr>
                      <a:r>
                        <a:rPr lang="en-US" sz="1000" b="0">
                          <a:solidFill>
                            <a:srgbClr val="000000"/>
                          </a:solidFill>
                          <a:latin typeface="Times New Roman" panose="02020603050405020304" charset="0"/>
                          <a:cs typeface="Times New Roman" panose="02020603050405020304" charset="0"/>
                        </a:rPr>
                        <a:t>2</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altLang="en-US" sz="1000" b="0">
                          <a:solidFill>
                            <a:srgbClr val="000000"/>
                          </a:solidFill>
                          <a:latin typeface="Times New Roman" panose="02020603050405020304" charset="0"/>
                          <a:ea typeface="Times New Roman" panose="02020603050405020304" charset="0"/>
                          <a:cs typeface="Times New Roman" panose="02020603050405020304" charset="0"/>
                        </a:rPr>
                        <a:t>湿地修复及生物多样性保护工程</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a:solidFill>
                            <a:srgbClr val="000000"/>
                          </a:solidFill>
                          <a:latin typeface="Times New Roman" panose="02020603050405020304" charset="0"/>
                          <a:cs typeface="Times New Roman" panose="02020603050405020304" charset="0"/>
                          <a:sym typeface="+mn-ea"/>
                        </a:rPr>
                        <a:t>水域湿地修复</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sym typeface="+mn-ea"/>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湿地修复</a:t>
                      </a:r>
                      <a:r>
                        <a:rPr lang="zh-CN" altLang="en-US" sz="1000" b="0">
                          <a:solidFill>
                            <a:srgbClr val="000000"/>
                          </a:solidFill>
                          <a:latin typeface="Times New Roman" panose="02020603050405020304" charset="0"/>
                          <a:cs typeface="Times New Roman" panose="02020603050405020304" charset="0"/>
                        </a:rPr>
                        <a:t>、</a:t>
                      </a:r>
                      <a:r>
                        <a:rPr lang="en-US" altLang="en-US" sz="1000">
                          <a:solidFill>
                            <a:srgbClr val="000000"/>
                          </a:solidFill>
                          <a:latin typeface="Times New Roman" panose="02020603050405020304" charset="0"/>
                          <a:ea typeface="Times New Roman" panose="02020603050405020304" charset="0"/>
                          <a:cs typeface="Times New Roman" panose="02020603050405020304" charset="0"/>
                          <a:sym typeface="+mn-ea"/>
                        </a:rPr>
                        <a:t>生物多样性保护</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sym typeface="+mn-ea"/>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小佘太镇</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2021-2025</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57200">
                <a:tc>
                  <a:txBody>
                    <a:bodyPr/>
                    <a:lstStyle/>
                    <a:p>
                      <a:pPr indent="0" algn="ctr">
                        <a:buNone/>
                      </a:pPr>
                      <a:r>
                        <a:rPr lang="en-US" sz="1000" b="0">
                          <a:solidFill>
                            <a:srgbClr val="000000"/>
                          </a:solidFill>
                          <a:latin typeface="Times New Roman" panose="02020603050405020304" charset="0"/>
                          <a:cs typeface="Times New Roman" panose="02020603050405020304" charset="0"/>
                        </a:rPr>
                        <a:t>3</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乌拉特前旗森林抚育30万亩</a:t>
                      </a:r>
                      <a:endParaRPr lang="en-US" sz="1000" b="0">
                        <a:solidFill>
                          <a:srgbClr val="000000"/>
                        </a:solidFill>
                        <a:latin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a:solidFill>
                            <a:srgbClr val="000000"/>
                          </a:solidFill>
                          <a:latin typeface="Times New Roman" panose="02020603050405020304" charset="0"/>
                          <a:cs typeface="Times New Roman" panose="02020603050405020304" charset="0"/>
                          <a:sym typeface="+mn-ea"/>
                        </a:rPr>
                        <a:t>森林草原修复</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sym typeface="+mn-ea"/>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a:solidFill>
                            <a:srgbClr val="000000"/>
                          </a:solidFill>
                          <a:latin typeface="Times New Roman" panose="02020603050405020304" charset="0"/>
                          <a:cs typeface="Times New Roman" panose="02020603050405020304" charset="0"/>
                          <a:sym typeface="+mn-ea"/>
                        </a:rPr>
                        <a:t>生态修复、栽植苗木</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sym typeface="+mn-ea"/>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小佘太镇</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ctr">
                        <a:buNone/>
                      </a:pPr>
                      <a:r>
                        <a:rPr lang="en-US" sz="1000" b="0">
                          <a:solidFill>
                            <a:srgbClr val="000000"/>
                          </a:solidFill>
                          <a:latin typeface="Times New Roman" panose="02020603050405020304" charset="0"/>
                          <a:cs typeface="Times New Roman" panose="02020603050405020304" charset="0"/>
                        </a:rPr>
                        <a:t>2021-2025</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gridSpan="6">
                  <a:txBody>
                    <a:bodyPr/>
                    <a:lstStyle/>
                    <a:p>
                      <a:pPr indent="0">
                        <a:buNone/>
                      </a:pPr>
                      <a:r>
                        <a:rPr lang="en-US" sz="1000" b="0">
                          <a:solidFill>
                            <a:srgbClr val="000000"/>
                          </a:solidFill>
                          <a:latin typeface="Times New Roman" panose="02020603050405020304" charset="0"/>
                          <a:cs typeface="Times New Roman" panose="02020603050405020304" charset="0"/>
                        </a:rPr>
                        <a:t>注：工程类型为水域湿地修复、森林草原修复、矿山生态修复、废弃地修复、农用地整治、建设用地整治、后备土地资源开发等</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anchor="ctr">
                    <a:lnL w="1905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tcPr>
                </a:tc>
                <a:tc hMerge="1">
                  <a:tcPr>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2346960" y="3059430"/>
            <a:ext cx="4457700" cy="398780"/>
          </a:xfrm>
          <a:prstGeom prst="rect">
            <a:avLst/>
          </a:prstGeom>
          <a:noFill/>
          <a:effectLst>
            <a:outerShdw blurRad="50800" dist="38100" dir="5400000" algn="t" rotWithShape="0">
              <a:prstClr val="black">
                <a:alpha val="40000"/>
              </a:prstClr>
            </a:outerShdw>
          </a:effectLst>
        </p:spPr>
        <p:txBody>
          <a:bodyPr wrap="square" rtlCol="0">
            <a:spAutoFit/>
          </a:bodyPr>
          <a:lstStyle/>
          <a:p>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第九章</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规划传导与实施</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4" name="矩形 13"/>
          <p:cNvSpPr/>
          <p:nvPr/>
        </p:nvSpPr>
        <p:spPr>
          <a:xfrm>
            <a:off x="3286760" y="3543935"/>
            <a:ext cx="2918460"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9.1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规划传导</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矩形 14"/>
          <p:cNvSpPr/>
          <p:nvPr/>
        </p:nvSpPr>
        <p:spPr>
          <a:xfrm>
            <a:off x="3284220" y="3886200"/>
            <a:ext cx="3123565"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9.2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近期建设与重点建设项目</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pic>
        <p:nvPicPr>
          <p:cNvPr id="2" name="图片 1" descr="3.webp"/>
          <p:cNvPicPr/>
          <p:nvPr/>
        </p:nvPicPr>
        <p:blipFill>
          <a:blip r:embed="rId1"/>
          <a:stretch>
            <a:fillRect/>
          </a:stretch>
        </p:blipFill>
        <p:spPr>
          <a:xfrm>
            <a:off x="-635" y="1905"/>
            <a:ext cx="9144000" cy="2952000"/>
          </a:xfrm>
          <a:prstGeom prst="rect">
            <a:avLst/>
          </a:prstGeom>
        </p:spPr>
      </p:pic>
      <p:sp>
        <p:nvSpPr>
          <p:cNvPr id="3" name="矩形 2"/>
          <p:cNvSpPr/>
          <p:nvPr/>
        </p:nvSpPr>
        <p:spPr>
          <a:xfrm>
            <a:off x="3275965" y="4228465"/>
            <a:ext cx="3123565" cy="314325"/>
          </a:xfrm>
          <a:prstGeom prst="rect">
            <a:avLst/>
          </a:prstGeom>
          <a:ln w="15875">
            <a:noFill/>
          </a:ln>
          <a:effectLst>
            <a:outerShdw blurRad="50800" dist="38100" dir="5400000" algn="t" rotWithShape="0">
              <a:prstClr val="black">
                <a:alpha val="40000"/>
              </a:prstClr>
            </a:outerShdw>
          </a:effectLst>
        </p:spPr>
        <p:txBody>
          <a:bodyPr wrap="square" lIns="68580" tIns="34290" rIns="68580" bIns="34290">
            <a:spAutoFit/>
          </a:bodyPr>
          <a:lstStyle/>
          <a:p>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9.3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实施保障</a:t>
            </a:r>
            <a:endPar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spd="slow" advTm="0">
    <p:cove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itle 1"/>
          <p:cNvSpPr txBox="1"/>
          <p:nvPr/>
        </p:nvSpPr>
        <p:spPr>
          <a:xfrm>
            <a:off x="857885" y="200025"/>
            <a:ext cx="345186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9.1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规划传导</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5484495" y="3182620"/>
            <a:ext cx="3568065" cy="1755775"/>
            <a:chOff x="1080" y="2945"/>
            <a:chExt cx="8544" cy="4108"/>
          </a:xfrm>
          <a:effectLst>
            <a:glow rad="127000">
              <a:schemeClr val="accent1">
                <a:alpha val="44000"/>
              </a:schemeClr>
            </a:glow>
          </a:effectLst>
        </p:grpSpPr>
        <p:sp>
          <p:nvSpPr>
            <p:cNvPr id="37" name="Freeform 4"/>
            <p:cNvSpPr/>
            <p:nvPr/>
          </p:nvSpPr>
          <p:spPr bwMode="auto">
            <a:xfrm>
              <a:off x="2895" y="2945"/>
              <a:ext cx="2751" cy="2752"/>
            </a:xfrm>
            <a:custGeom>
              <a:avLst/>
              <a:gdLst/>
              <a:ahLst/>
              <a:cxnLst/>
              <a:rect l="l" t="t" r="r" b="b"/>
              <a:pathLst>
                <a:path w="2628619" h="2628031">
                  <a:moveTo>
                    <a:pt x="1316980" y="400615"/>
                  </a:moveTo>
                  <a:cubicBezTo>
                    <a:pt x="813885" y="400615"/>
                    <a:pt x="406046" y="809559"/>
                    <a:pt x="406046" y="1314016"/>
                  </a:cubicBezTo>
                  <a:cubicBezTo>
                    <a:pt x="406046" y="1818473"/>
                    <a:pt x="813885" y="2227417"/>
                    <a:pt x="1316980" y="2227417"/>
                  </a:cubicBezTo>
                  <a:cubicBezTo>
                    <a:pt x="1820075" y="2227417"/>
                    <a:pt x="2227914" y="1818473"/>
                    <a:pt x="2227914" y="1314016"/>
                  </a:cubicBezTo>
                  <a:cubicBezTo>
                    <a:pt x="2227914" y="809559"/>
                    <a:pt x="1820075" y="400615"/>
                    <a:pt x="1316980" y="400615"/>
                  </a:cubicBezTo>
                  <a:close/>
                  <a:moveTo>
                    <a:pt x="1151586" y="0"/>
                  </a:moveTo>
                  <a:lnTo>
                    <a:pt x="1254227" y="145306"/>
                  </a:lnTo>
                  <a:lnTo>
                    <a:pt x="1316813" y="142801"/>
                  </a:lnTo>
                  <a:lnTo>
                    <a:pt x="1379399" y="145306"/>
                  </a:lnTo>
                  <a:lnTo>
                    <a:pt x="1482041" y="0"/>
                  </a:lnTo>
                  <a:lnTo>
                    <a:pt x="1522096" y="5011"/>
                  </a:lnTo>
                  <a:lnTo>
                    <a:pt x="1564654" y="12526"/>
                  </a:lnTo>
                  <a:lnTo>
                    <a:pt x="1617227" y="182885"/>
                  </a:lnTo>
                  <a:lnTo>
                    <a:pt x="1679813" y="200422"/>
                  </a:lnTo>
                  <a:lnTo>
                    <a:pt x="1707351" y="210443"/>
                  </a:lnTo>
                  <a:lnTo>
                    <a:pt x="1737392" y="220464"/>
                  </a:lnTo>
                  <a:lnTo>
                    <a:pt x="1880089" y="115243"/>
                  </a:lnTo>
                  <a:lnTo>
                    <a:pt x="1917640" y="132780"/>
                  </a:lnTo>
                  <a:lnTo>
                    <a:pt x="1955192" y="152822"/>
                  </a:lnTo>
                  <a:lnTo>
                    <a:pt x="1952689" y="333201"/>
                  </a:lnTo>
                  <a:lnTo>
                    <a:pt x="2002758" y="368275"/>
                  </a:lnTo>
                  <a:lnTo>
                    <a:pt x="2027792" y="388317"/>
                  </a:lnTo>
                  <a:lnTo>
                    <a:pt x="2052827" y="405854"/>
                  </a:lnTo>
                  <a:lnTo>
                    <a:pt x="2223061" y="348233"/>
                  </a:lnTo>
                  <a:lnTo>
                    <a:pt x="2253102" y="378296"/>
                  </a:lnTo>
                  <a:lnTo>
                    <a:pt x="2283144" y="408360"/>
                  </a:lnTo>
                  <a:lnTo>
                    <a:pt x="2225564" y="578718"/>
                  </a:lnTo>
                  <a:lnTo>
                    <a:pt x="2263116" y="626318"/>
                  </a:lnTo>
                  <a:lnTo>
                    <a:pt x="2298164" y="678929"/>
                  </a:lnTo>
                  <a:lnTo>
                    <a:pt x="2475909" y="676424"/>
                  </a:lnTo>
                  <a:lnTo>
                    <a:pt x="2495937" y="711498"/>
                  </a:lnTo>
                  <a:lnTo>
                    <a:pt x="2515964" y="749077"/>
                  </a:lnTo>
                  <a:lnTo>
                    <a:pt x="2408316" y="891877"/>
                  </a:lnTo>
                  <a:lnTo>
                    <a:pt x="2428343" y="952004"/>
                  </a:lnTo>
                  <a:lnTo>
                    <a:pt x="2438357" y="984572"/>
                  </a:lnTo>
                  <a:lnTo>
                    <a:pt x="2445868" y="1014636"/>
                  </a:lnTo>
                  <a:lnTo>
                    <a:pt x="2616102" y="1067246"/>
                  </a:lnTo>
                  <a:lnTo>
                    <a:pt x="2628619" y="1149920"/>
                  </a:lnTo>
                  <a:lnTo>
                    <a:pt x="2483419" y="1252637"/>
                  </a:lnTo>
                  <a:lnTo>
                    <a:pt x="2485923" y="1312763"/>
                  </a:lnTo>
                  <a:lnTo>
                    <a:pt x="2483419" y="1375395"/>
                  </a:lnTo>
                  <a:lnTo>
                    <a:pt x="2628619" y="1478111"/>
                  </a:lnTo>
                  <a:lnTo>
                    <a:pt x="2623612" y="1520701"/>
                  </a:lnTo>
                  <a:lnTo>
                    <a:pt x="2616102" y="1560785"/>
                  </a:lnTo>
                  <a:lnTo>
                    <a:pt x="2445868" y="1615901"/>
                  </a:lnTo>
                  <a:lnTo>
                    <a:pt x="2428343" y="1676028"/>
                  </a:lnTo>
                  <a:lnTo>
                    <a:pt x="2418330" y="1706091"/>
                  </a:lnTo>
                  <a:lnTo>
                    <a:pt x="2408316" y="1736154"/>
                  </a:lnTo>
                  <a:lnTo>
                    <a:pt x="2515964" y="1878955"/>
                  </a:lnTo>
                  <a:lnTo>
                    <a:pt x="2495937" y="1916534"/>
                  </a:lnTo>
                  <a:lnTo>
                    <a:pt x="2475909" y="1951608"/>
                  </a:lnTo>
                  <a:lnTo>
                    <a:pt x="2298164" y="1949102"/>
                  </a:lnTo>
                  <a:lnTo>
                    <a:pt x="2263116" y="2001713"/>
                  </a:lnTo>
                  <a:lnTo>
                    <a:pt x="2245592" y="2026766"/>
                  </a:lnTo>
                  <a:lnTo>
                    <a:pt x="2225564" y="2049313"/>
                  </a:lnTo>
                  <a:lnTo>
                    <a:pt x="2283144" y="2219672"/>
                  </a:lnTo>
                  <a:lnTo>
                    <a:pt x="2253102" y="2252240"/>
                  </a:lnTo>
                  <a:lnTo>
                    <a:pt x="2223061" y="2282304"/>
                  </a:lnTo>
                  <a:lnTo>
                    <a:pt x="2052827" y="2224682"/>
                  </a:lnTo>
                  <a:lnTo>
                    <a:pt x="2002758" y="2262261"/>
                  </a:lnTo>
                  <a:lnTo>
                    <a:pt x="1952689" y="2297335"/>
                  </a:lnTo>
                  <a:lnTo>
                    <a:pt x="1955192" y="2475210"/>
                  </a:lnTo>
                  <a:lnTo>
                    <a:pt x="1917640" y="2495252"/>
                  </a:lnTo>
                  <a:lnTo>
                    <a:pt x="1880089" y="2512789"/>
                  </a:lnTo>
                  <a:lnTo>
                    <a:pt x="1737392" y="2407567"/>
                  </a:lnTo>
                  <a:lnTo>
                    <a:pt x="1679813" y="2427609"/>
                  </a:lnTo>
                  <a:lnTo>
                    <a:pt x="1647268" y="2435125"/>
                  </a:lnTo>
                  <a:lnTo>
                    <a:pt x="1617227" y="2445146"/>
                  </a:lnTo>
                  <a:lnTo>
                    <a:pt x="1564654" y="2615505"/>
                  </a:lnTo>
                  <a:lnTo>
                    <a:pt x="1482041" y="2628031"/>
                  </a:lnTo>
                  <a:lnTo>
                    <a:pt x="1379399" y="2482725"/>
                  </a:lnTo>
                  <a:lnTo>
                    <a:pt x="1316813" y="2482725"/>
                  </a:lnTo>
                  <a:lnTo>
                    <a:pt x="1254227" y="2482725"/>
                  </a:lnTo>
                  <a:lnTo>
                    <a:pt x="1151586" y="2628031"/>
                  </a:lnTo>
                  <a:lnTo>
                    <a:pt x="1109027" y="2623021"/>
                  </a:lnTo>
                  <a:lnTo>
                    <a:pt x="1066469" y="2615505"/>
                  </a:lnTo>
                  <a:lnTo>
                    <a:pt x="1013896" y="2445146"/>
                  </a:lnTo>
                  <a:lnTo>
                    <a:pt x="953813" y="2427609"/>
                  </a:lnTo>
                  <a:lnTo>
                    <a:pt x="923772" y="2417588"/>
                  </a:lnTo>
                  <a:lnTo>
                    <a:pt x="896234" y="2407567"/>
                  </a:lnTo>
                  <a:lnTo>
                    <a:pt x="753538" y="2512789"/>
                  </a:lnTo>
                  <a:lnTo>
                    <a:pt x="715986" y="2495252"/>
                  </a:lnTo>
                  <a:lnTo>
                    <a:pt x="678434" y="2475210"/>
                  </a:lnTo>
                  <a:lnTo>
                    <a:pt x="680938" y="2297335"/>
                  </a:lnTo>
                  <a:lnTo>
                    <a:pt x="630869" y="2262261"/>
                  </a:lnTo>
                  <a:lnTo>
                    <a:pt x="605834" y="2242219"/>
                  </a:lnTo>
                  <a:lnTo>
                    <a:pt x="580800" y="2224682"/>
                  </a:lnTo>
                  <a:lnTo>
                    <a:pt x="410566" y="2282304"/>
                  </a:lnTo>
                  <a:lnTo>
                    <a:pt x="380524" y="2252240"/>
                  </a:lnTo>
                  <a:lnTo>
                    <a:pt x="350483" y="2219672"/>
                  </a:lnTo>
                  <a:lnTo>
                    <a:pt x="408062" y="2049313"/>
                  </a:lnTo>
                  <a:lnTo>
                    <a:pt x="370510" y="2001713"/>
                  </a:lnTo>
                  <a:lnTo>
                    <a:pt x="335462" y="1949102"/>
                  </a:lnTo>
                  <a:lnTo>
                    <a:pt x="157717" y="1951608"/>
                  </a:lnTo>
                  <a:lnTo>
                    <a:pt x="137690" y="1916534"/>
                  </a:lnTo>
                  <a:lnTo>
                    <a:pt x="117662" y="1878955"/>
                  </a:lnTo>
                  <a:lnTo>
                    <a:pt x="225310" y="1736154"/>
                  </a:lnTo>
                  <a:lnTo>
                    <a:pt x="205283" y="1676028"/>
                  </a:lnTo>
                  <a:lnTo>
                    <a:pt x="195269" y="1645964"/>
                  </a:lnTo>
                  <a:lnTo>
                    <a:pt x="187759" y="1615901"/>
                  </a:lnTo>
                  <a:lnTo>
                    <a:pt x="15021" y="1560785"/>
                  </a:lnTo>
                  <a:lnTo>
                    <a:pt x="0" y="1478111"/>
                  </a:lnTo>
                  <a:lnTo>
                    <a:pt x="150207" y="1375395"/>
                  </a:lnTo>
                  <a:lnTo>
                    <a:pt x="147703" y="1312763"/>
                  </a:lnTo>
                  <a:lnTo>
                    <a:pt x="150207" y="1252637"/>
                  </a:lnTo>
                  <a:lnTo>
                    <a:pt x="0" y="1149920"/>
                  </a:lnTo>
                  <a:lnTo>
                    <a:pt x="7510" y="1107331"/>
                  </a:lnTo>
                  <a:lnTo>
                    <a:pt x="15021" y="1067246"/>
                  </a:lnTo>
                  <a:lnTo>
                    <a:pt x="187759" y="1014636"/>
                  </a:lnTo>
                  <a:lnTo>
                    <a:pt x="205283" y="952004"/>
                  </a:lnTo>
                  <a:lnTo>
                    <a:pt x="215297" y="921941"/>
                  </a:lnTo>
                  <a:lnTo>
                    <a:pt x="225310" y="891877"/>
                  </a:lnTo>
                  <a:lnTo>
                    <a:pt x="117662" y="749077"/>
                  </a:lnTo>
                  <a:lnTo>
                    <a:pt x="137690" y="711498"/>
                  </a:lnTo>
                  <a:lnTo>
                    <a:pt x="157717" y="676424"/>
                  </a:lnTo>
                  <a:lnTo>
                    <a:pt x="335462" y="678929"/>
                  </a:lnTo>
                  <a:lnTo>
                    <a:pt x="370510" y="626318"/>
                  </a:lnTo>
                  <a:lnTo>
                    <a:pt x="388034" y="601266"/>
                  </a:lnTo>
                  <a:lnTo>
                    <a:pt x="408062" y="578718"/>
                  </a:lnTo>
                  <a:lnTo>
                    <a:pt x="350483" y="408360"/>
                  </a:lnTo>
                  <a:lnTo>
                    <a:pt x="380524" y="378296"/>
                  </a:lnTo>
                  <a:lnTo>
                    <a:pt x="410566" y="348233"/>
                  </a:lnTo>
                  <a:lnTo>
                    <a:pt x="580800" y="405854"/>
                  </a:lnTo>
                  <a:lnTo>
                    <a:pt x="630869" y="368275"/>
                  </a:lnTo>
                  <a:lnTo>
                    <a:pt x="680938" y="333201"/>
                  </a:lnTo>
                  <a:lnTo>
                    <a:pt x="678434" y="152822"/>
                  </a:lnTo>
                  <a:lnTo>
                    <a:pt x="715986" y="132780"/>
                  </a:lnTo>
                  <a:lnTo>
                    <a:pt x="753538" y="115243"/>
                  </a:lnTo>
                  <a:lnTo>
                    <a:pt x="896234" y="220464"/>
                  </a:lnTo>
                  <a:lnTo>
                    <a:pt x="953813" y="200422"/>
                  </a:lnTo>
                  <a:lnTo>
                    <a:pt x="983855" y="190401"/>
                  </a:lnTo>
                  <a:lnTo>
                    <a:pt x="1013896" y="182885"/>
                  </a:lnTo>
                  <a:lnTo>
                    <a:pt x="1066469" y="12526"/>
                  </a:lnTo>
                  <a:close/>
                </a:path>
              </a:pathLst>
            </a:custGeom>
            <a:solidFill>
              <a:schemeClr val="accent1"/>
            </a:solidFill>
            <a:ln w="3175" cap="flat" cmpd="sng" algn="ctr">
              <a:noFill/>
              <a:prstDash val="solid"/>
            </a:ln>
            <a:effectLst/>
          </p:spPr>
          <p:txBody>
            <a:bodyPr lIns="0" tIns="34272" rIns="0" bIns="34272" anchor="ctr"/>
            <a:lstStyle/>
            <a:p>
              <a:pPr algn="ctr" defTabSz="685165" fontAlgn="base">
                <a:lnSpc>
                  <a:spcPct val="120000"/>
                </a:lnSpc>
                <a:spcBef>
                  <a:spcPts val="450"/>
                </a:spcBef>
                <a:spcAft>
                  <a:spcPts val="450"/>
                </a:spcAft>
                <a:defRPr/>
              </a:pPr>
              <a:endParaRPr lang="en-US" sz="2100" kern="0" dirty="0">
                <a:solidFill>
                  <a:sysClr val="window" lastClr="FFFFFF"/>
                </a:solidFill>
                <a:latin typeface="微软雅黑" panose="020B0503020204020204" pitchFamily="34" charset="-122"/>
                <a:ea typeface="微软雅黑" panose="020B0503020204020204" pitchFamily="34" charset="-122"/>
              </a:endParaRPr>
            </a:p>
          </p:txBody>
        </p:sp>
        <p:sp>
          <p:nvSpPr>
            <p:cNvPr id="38" name="Freeform 6"/>
            <p:cNvSpPr/>
            <p:nvPr/>
          </p:nvSpPr>
          <p:spPr bwMode="auto">
            <a:xfrm>
              <a:off x="5245" y="4444"/>
              <a:ext cx="2174" cy="2175"/>
            </a:xfrm>
            <a:custGeom>
              <a:avLst/>
              <a:gdLst/>
              <a:ahLst/>
              <a:cxnLst/>
              <a:rect l="l" t="t" r="r" b="b"/>
              <a:pathLst>
                <a:path w="1487948" h="1487615">
                  <a:moveTo>
                    <a:pt x="743975" y="297790"/>
                  </a:moveTo>
                  <a:cubicBezTo>
                    <a:pt x="496116" y="297790"/>
                    <a:pt x="295186" y="497479"/>
                    <a:pt x="295186" y="743808"/>
                  </a:cubicBezTo>
                  <a:cubicBezTo>
                    <a:pt x="295186" y="990137"/>
                    <a:pt x="496116" y="1189826"/>
                    <a:pt x="743975" y="1189826"/>
                  </a:cubicBezTo>
                  <a:cubicBezTo>
                    <a:pt x="991834" y="1189826"/>
                    <a:pt x="1192764" y="990137"/>
                    <a:pt x="1192764" y="743808"/>
                  </a:cubicBezTo>
                  <a:cubicBezTo>
                    <a:pt x="1192764" y="497479"/>
                    <a:pt x="991834" y="297790"/>
                    <a:pt x="743975" y="297790"/>
                  </a:cubicBezTo>
                  <a:close/>
                  <a:moveTo>
                    <a:pt x="693753" y="0"/>
                  </a:moveTo>
                  <a:lnTo>
                    <a:pt x="770837" y="149228"/>
                  </a:lnTo>
                  <a:lnTo>
                    <a:pt x="801203" y="151560"/>
                  </a:lnTo>
                  <a:lnTo>
                    <a:pt x="829233" y="153891"/>
                  </a:lnTo>
                  <a:lnTo>
                    <a:pt x="857264" y="158555"/>
                  </a:lnTo>
                  <a:lnTo>
                    <a:pt x="885294" y="163218"/>
                  </a:lnTo>
                  <a:lnTo>
                    <a:pt x="997416" y="41970"/>
                  </a:lnTo>
                  <a:lnTo>
                    <a:pt x="1018439" y="48965"/>
                  </a:lnTo>
                  <a:lnTo>
                    <a:pt x="1037126" y="58292"/>
                  </a:lnTo>
                  <a:lnTo>
                    <a:pt x="1076835" y="74614"/>
                  </a:lnTo>
                  <a:lnTo>
                    <a:pt x="1069828" y="240164"/>
                  </a:lnTo>
                  <a:lnTo>
                    <a:pt x="1093186" y="256485"/>
                  </a:lnTo>
                  <a:lnTo>
                    <a:pt x="1116545" y="272807"/>
                  </a:lnTo>
                  <a:lnTo>
                    <a:pt x="1139904" y="291461"/>
                  </a:lnTo>
                  <a:lnTo>
                    <a:pt x="1160927" y="312446"/>
                  </a:lnTo>
                  <a:lnTo>
                    <a:pt x="1312758" y="261149"/>
                  </a:lnTo>
                  <a:lnTo>
                    <a:pt x="1340789" y="298456"/>
                  </a:lnTo>
                  <a:lnTo>
                    <a:pt x="1352468" y="317109"/>
                  </a:lnTo>
                  <a:lnTo>
                    <a:pt x="1368819" y="335763"/>
                  </a:lnTo>
                  <a:lnTo>
                    <a:pt x="1280056" y="468669"/>
                  </a:lnTo>
                  <a:lnTo>
                    <a:pt x="1287064" y="480327"/>
                  </a:lnTo>
                  <a:lnTo>
                    <a:pt x="1294071" y="496649"/>
                  </a:lnTo>
                  <a:lnTo>
                    <a:pt x="1305750" y="522298"/>
                  </a:lnTo>
                  <a:lnTo>
                    <a:pt x="1315094" y="547946"/>
                  </a:lnTo>
                  <a:lnTo>
                    <a:pt x="1324437" y="575926"/>
                  </a:lnTo>
                  <a:lnTo>
                    <a:pt x="1476269" y="608570"/>
                  </a:lnTo>
                  <a:lnTo>
                    <a:pt x="1483276" y="652872"/>
                  </a:lnTo>
                  <a:lnTo>
                    <a:pt x="1487948" y="701837"/>
                  </a:lnTo>
                  <a:lnTo>
                    <a:pt x="1350132" y="774120"/>
                  </a:lnTo>
                  <a:lnTo>
                    <a:pt x="1347796" y="802100"/>
                  </a:lnTo>
                  <a:lnTo>
                    <a:pt x="1345460" y="830080"/>
                  </a:lnTo>
                  <a:lnTo>
                    <a:pt x="1340789" y="855729"/>
                  </a:lnTo>
                  <a:lnTo>
                    <a:pt x="1333781" y="886040"/>
                  </a:lnTo>
                  <a:lnTo>
                    <a:pt x="1448238" y="988635"/>
                  </a:lnTo>
                  <a:lnTo>
                    <a:pt x="1431887" y="1032937"/>
                  </a:lnTo>
                  <a:lnTo>
                    <a:pt x="1410865" y="1077239"/>
                  </a:lnTo>
                  <a:lnTo>
                    <a:pt x="1259033" y="1067912"/>
                  </a:lnTo>
                  <a:lnTo>
                    <a:pt x="1242682" y="1093560"/>
                  </a:lnTo>
                  <a:lnTo>
                    <a:pt x="1226331" y="1116877"/>
                  </a:lnTo>
                  <a:lnTo>
                    <a:pt x="1209980" y="1137862"/>
                  </a:lnTo>
                  <a:lnTo>
                    <a:pt x="1191293" y="1158848"/>
                  </a:lnTo>
                  <a:lnTo>
                    <a:pt x="1235674" y="1303412"/>
                  </a:lnTo>
                  <a:lnTo>
                    <a:pt x="1198301" y="1336056"/>
                  </a:lnTo>
                  <a:lnTo>
                    <a:pt x="1179614" y="1350046"/>
                  </a:lnTo>
                  <a:lnTo>
                    <a:pt x="1158591" y="1364036"/>
                  </a:lnTo>
                  <a:lnTo>
                    <a:pt x="1030118" y="1282427"/>
                  </a:lnTo>
                  <a:lnTo>
                    <a:pt x="1006759" y="1294085"/>
                  </a:lnTo>
                  <a:lnTo>
                    <a:pt x="981065" y="1305744"/>
                  </a:lnTo>
                  <a:lnTo>
                    <a:pt x="955370" y="1315071"/>
                  </a:lnTo>
                  <a:lnTo>
                    <a:pt x="927340" y="1324397"/>
                  </a:lnTo>
                  <a:lnTo>
                    <a:pt x="892302" y="1475957"/>
                  </a:lnTo>
                  <a:lnTo>
                    <a:pt x="845584" y="1482952"/>
                  </a:lnTo>
                  <a:lnTo>
                    <a:pt x="798867" y="1487615"/>
                  </a:lnTo>
                  <a:lnTo>
                    <a:pt x="728791" y="1350046"/>
                  </a:lnTo>
                  <a:lnTo>
                    <a:pt x="700761" y="1350046"/>
                  </a:lnTo>
                  <a:lnTo>
                    <a:pt x="672730" y="1345382"/>
                  </a:lnTo>
                  <a:lnTo>
                    <a:pt x="642364" y="1343051"/>
                  </a:lnTo>
                  <a:lnTo>
                    <a:pt x="616669" y="1336056"/>
                  </a:lnTo>
                  <a:lnTo>
                    <a:pt x="511555" y="1450308"/>
                  </a:lnTo>
                  <a:lnTo>
                    <a:pt x="488197" y="1443313"/>
                  </a:lnTo>
                  <a:lnTo>
                    <a:pt x="467174" y="1436318"/>
                  </a:lnTo>
                  <a:lnTo>
                    <a:pt x="422792" y="1417665"/>
                  </a:lnTo>
                  <a:lnTo>
                    <a:pt x="429800" y="1259110"/>
                  </a:lnTo>
                  <a:lnTo>
                    <a:pt x="406441" y="1242788"/>
                  </a:lnTo>
                  <a:lnTo>
                    <a:pt x="383083" y="1226467"/>
                  </a:lnTo>
                  <a:lnTo>
                    <a:pt x="362060" y="1210145"/>
                  </a:lnTo>
                  <a:lnTo>
                    <a:pt x="341037" y="1191491"/>
                  </a:lnTo>
                  <a:lnTo>
                    <a:pt x="184534" y="1238125"/>
                  </a:lnTo>
                  <a:lnTo>
                    <a:pt x="156503" y="1205481"/>
                  </a:lnTo>
                  <a:lnTo>
                    <a:pt x="130809" y="1170506"/>
                  </a:lnTo>
                  <a:lnTo>
                    <a:pt x="219572" y="1032937"/>
                  </a:lnTo>
                  <a:lnTo>
                    <a:pt x="207893" y="1007288"/>
                  </a:lnTo>
                  <a:lnTo>
                    <a:pt x="193877" y="981640"/>
                  </a:lnTo>
                  <a:lnTo>
                    <a:pt x="182198" y="955991"/>
                  </a:lnTo>
                  <a:lnTo>
                    <a:pt x="172854" y="928011"/>
                  </a:lnTo>
                  <a:lnTo>
                    <a:pt x="14015" y="893036"/>
                  </a:lnTo>
                  <a:lnTo>
                    <a:pt x="7008" y="848734"/>
                  </a:lnTo>
                  <a:lnTo>
                    <a:pt x="0" y="806763"/>
                  </a:lnTo>
                  <a:lnTo>
                    <a:pt x="147160" y="732149"/>
                  </a:lnTo>
                  <a:lnTo>
                    <a:pt x="149496" y="701837"/>
                  </a:lnTo>
                  <a:lnTo>
                    <a:pt x="151832" y="671525"/>
                  </a:lnTo>
                  <a:lnTo>
                    <a:pt x="156503" y="643545"/>
                  </a:lnTo>
                  <a:lnTo>
                    <a:pt x="161175" y="615565"/>
                  </a:lnTo>
                  <a:lnTo>
                    <a:pt x="39710" y="501312"/>
                  </a:lnTo>
                  <a:lnTo>
                    <a:pt x="53725" y="461674"/>
                  </a:lnTo>
                  <a:lnTo>
                    <a:pt x="70076" y="424367"/>
                  </a:lnTo>
                  <a:lnTo>
                    <a:pt x="238259" y="431362"/>
                  </a:lnTo>
                  <a:lnTo>
                    <a:pt x="254610" y="408045"/>
                  </a:lnTo>
                  <a:lnTo>
                    <a:pt x="273297" y="384728"/>
                  </a:lnTo>
                  <a:lnTo>
                    <a:pt x="289648" y="361411"/>
                  </a:lnTo>
                  <a:lnTo>
                    <a:pt x="310671" y="340426"/>
                  </a:lnTo>
                  <a:lnTo>
                    <a:pt x="259282" y="177208"/>
                  </a:lnTo>
                  <a:lnTo>
                    <a:pt x="289648" y="151560"/>
                  </a:lnTo>
                  <a:lnTo>
                    <a:pt x="322350" y="128243"/>
                  </a:lnTo>
                  <a:lnTo>
                    <a:pt x="467174" y="219179"/>
                  </a:lnTo>
                  <a:lnTo>
                    <a:pt x="492868" y="205188"/>
                  </a:lnTo>
                  <a:lnTo>
                    <a:pt x="518563" y="193530"/>
                  </a:lnTo>
                  <a:lnTo>
                    <a:pt x="546593" y="184203"/>
                  </a:lnTo>
                  <a:lnTo>
                    <a:pt x="574624" y="174876"/>
                  </a:lnTo>
                  <a:lnTo>
                    <a:pt x="609662" y="9327"/>
                  </a:lnTo>
                  <a:lnTo>
                    <a:pt x="630685" y="6995"/>
                  </a:lnTo>
                  <a:lnTo>
                    <a:pt x="651707" y="2332"/>
                  </a:lnTo>
                  <a:close/>
                </a:path>
              </a:pathLst>
            </a:custGeom>
            <a:solidFill>
              <a:schemeClr val="accent2"/>
            </a:solidFill>
            <a:ln w="3175" cap="flat" cmpd="sng" algn="ctr">
              <a:noFill/>
              <a:prstDash val="solid"/>
            </a:ln>
            <a:effectLst/>
          </p:spPr>
          <p:txBody>
            <a:bodyPr lIns="0" tIns="34272" rIns="0" bIns="34272" anchor="ctr"/>
            <a:lstStyle/>
            <a:p>
              <a:pPr algn="ctr" defTabSz="685165" fontAlgn="base">
                <a:lnSpc>
                  <a:spcPct val="120000"/>
                </a:lnSpc>
                <a:spcBef>
                  <a:spcPts val="450"/>
                </a:spcBef>
                <a:spcAft>
                  <a:spcPts val="450"/>
                </a:spcAft>
                <a:defRPr/>
              </a:pPr>
              <a:endParaRPr lang="en-US" sz="2100" kern="0" dirty="0">
                <a:solidFill>
                  <a:srgbClr val="414455"/>
                </a:solidFill>
                <a:latin typeface="微软雅黑" panose="020B0503020204020204" pitchFamily="34" charset="-122"/>
                <a:ea typeface="微软雅黑" panose="020B0503020204020204" pitchFamily="34" charset="-122"/>
              </a:endParaRPr>
            </a:p>
          </p:txBody>
        </p:sp>
        <p:sp>
          <p:nvSpPr>
            <p:cNvPr id="39" name="Freeform 8"/>
            <p:cNvSpPr/>
            <p:nvPr/>
          </p:nvSpPr>
          <p:spPr bwMode="auto">
            <a:xfrm>
              <a:off x="1080" y="4655"/>
              <a:ext cx="2400" cy="2399"/>
            </a:xfrm>
            <a:custGeom>
              <a:avLst/>
              <a:gdLst/>
              <a:ahLst/>
              <a:cxnLst/>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2"/>
            </a:solidFill>
            <a:ln w="3175" cap="flat" cmpd="sng" algn="ctr">
              <a:noFill/>
              <a:prstDash val="solid"/>
            </a:ln>
            <a:effectLst/>
          </p:spPr>
          <p:txBody>
            <a:bodyPr lIns="0" tIns="34272" rIns="0" bIns="34272" anchor="ctr"/>
            <a:lstStyle/>
            <a:p>
              <a:pPr algn="ctr" defTabSz="685165" fontAlgn="base">
                <a:lnSpc>
                  <a:spcPct val="120000"/>
                </a:lnSpc>
                <a:spcBef>
                  <a:spcPts val="450"/>
                </a:spcBef>
                <a:spcAft>
                  <a:spcPts val="450"/>
                </a:spcAft>
                <a:defRPr/>
              </a:pPr>
              <a:endParaRPr lang="en-US" sz="2100" kern="0" dirty="0">
                <a:solidFill>
                  <a:sysClr val="window" lastClr="FFFFFF"/>
                </a:solidFill>
                <a:latin typeface="微软雅黑" panose="020B0503020204020204" pitchFamily="34" charset="-122"/>
                <a:ea typeface="微软雅黑" panose="020B0503020204020204" pitchFamily="34" charset="-122"/>
              </a:endParaRPr>
            </a:p>
          </p:txBody>
        </p:sp>
        <p:sp>
          <p:nvSpPr>
            <p:cNvPr id="40" name="Freeform 6"/>
            <p:cNvSpPr/>
            <p:nvPr/>
          </p:nvSpPr>
          <p:spPr bwMode="auto">
            <a:xfrm>
              <a:off x="6998" y="3031"/>
              <a:ext cx="2626" cy="2627"/>
            </a:xfrm>
            <a:custGeom>
              <a:avLst/>
              <a:gdLst/>
              <a:ahLst/>
              <a:cxnLst/>
              <a:rect l="l" t="t" r="r" b="b"/>
              <a:pathLst>
                <a:path w="1487948" h="1487615">
                  <a:moveTo>
                    <a:pt x="743975" y="297790"/>
                  </a:moveTo>
                  <a:cubicBezTo>
                    <a:pt x="496116" y="297790"/>
                    <a:pt x="295186" y="497479"/>
                    <a:pt x="295186" y="743808"/>
                  </a:cubicBezTo>
                  <a:cubicBezTo>
                    <a:pt x="295186" y="990137"/>
                    <a:pt x="496116" y="1189826"/>
                    <a:pt x="743975" y="1189826"/>
                  </a:cubicBezTo>
                  <a:cubicBezTo>
                    <a:pt x="991834" y="1189826"/>
                    <a:pt x="1192764" y="990137"/>
                    <a:pt x="1192764" y="743808"/>
                  </a:cubicBezTo>
                  <a:cubicBezTo>
                    <a:pt x="1192764" y="497479"/>
                    <a:pt x="991834" y="297790"/>
                    <a:pt x="743975" y="297790"/>
                  </a:cubicBezTo>
                  <a:close/>
                  <a:moveTo>
                    <a:pt x="693753" y="0"/>
                  </a:moveTo>
                  <a:lnTo>
                    <a:pt x="770837" y="149228"/>
                  </a:lnTo>
                  <a:lnTo>
                    <a:pt x="801203" y="151560"/>
                  </a:lnTo>
                  <a:lnTo>
                    <a:pt x="829233" y="153891"/>
                  </a:lnTo>
                  <a:lnTo>
                    <a:pt x="857264" y="158555"/>
                  </a:lnTo>
                  <a:lnTo>
                    <a:pt x="885294" y="163218"/>
                  </a:lnTo>
                  <a:lnTo>
                    <a:pt x="997416" y="41970"/>
                  </a:lnTo>
                  <a:lnTo>
                    <a:pt x="1018439" y="48965"/>
                  </a:lnTo>
                  <a:lnTo>
                    <a:pt x="1037126" y="58292"/>
                  </a:lnTo>
                  <a:lnTo>
                    <a:pt x="1076835" y="74614"/>
                  </a:lnTo>
                  <a:lnTo>
                    <a:pt x="1069828" y="240164"/>
                  </a:lnTo>
                  <a:lnTo>
                    <a:pt x="1093186" y="256485"/>
                  </a:lnTo>
                  <a:lnTo>
                    <a:pt x="1116545" y="272807"/>
                  </a:lnTo>
                  <a:lnTo>
                    <a:pt x="1139904" y="291461"/>
                  </a:lnTo>
                  <a:lnTo>
                    <a:pt x="1160927" y="312446"/>
                  </a:lnTo>
                  <a:lnTo>
                    <a:pt x="1312758" y="261149"/>
                  </a:lnTo>
                  <a:lnTo>
                    <a:pt x="1340789" y="298456"/>
                  </a:lnTo>
                  <a:lnTo>
                    <a:pt x="1352468" y="317109"/>
                  </a:lnTo>
                  <a:lnTo>
                    <a:pt x="1368819" y="335763"/>
                  </a:lnTo>
                  <a:lnTo>
                    <a:pt x="1280056" y="468669"/>
                  </a:lnTo>
                  <a:lnTo>
                    <a:pt x="1287064" y="480327"/>
                  </a:lnTo>
                  <a:lnTo>
                    <a:pt x="1294071" y="496649"/>
                  </a:lnTo>
                  <a:lnTo>
                    <a:pt x="1305750" y="522298"/>
                  </a:lnTo>
                  <a:lnTo>
                    <a:pt x="1315094" y="547946"/>
                  </a:lnTo>
                  <a:lnTo>
                    <a:pt x="1324437" y="575926"/>
                  </a:lnTo>
                  <a:lnTo>
                    <a:pt x="1476269" y="608570"/>
                  </a:lnTo>
                  <a:lnTo>
                    <a:pt x="1483276" y="652872"/>
                  </a:lnTo>
                  <a:lnTo>
                    <a:pt x="1487948" y="701837"/>
                  </a:lnTo>
                  <a:lnTo>
                    <a:pt x="1350132" y="774120"/>
                  </a:lnTo>
                  <a:lnTo>
                    <a:pt x="1347796" y="802100"/>
                  </a:lnTo>
                  <a:lnTo>
                    <a:pt x="1345460" y="830080"/>
                  </a:lnTo>
                  <a:lnTo>
                    <a:pt x="1340789" y="855729"/>
                  </a:lnTo>
                  <a:lnTo>
                    <a:pt x="1333781" y="886040"/>
                  </a:lnTo>
                  <a:lnTo>
                    <a:pt x="1448238" y="988635"/>
                  </a:lnTo>
                  <a:lnTo>
                    <a:pt x="1431887" y="1032937"/>
                  </a:lnTo>
                  <a:lnTo>
                    <a:pt x="1410865" y="1077239"/>
                  </a:lnTo>
                  <a:lnTo>
                    <a:pt x="1259033" y="1067912"/>
                  </a:lnTo>
                  <a:lnTo>
                    <a:pt x="1242682" y="1093560"/>
                  </a:lnTo>
                  <a:lnTo>
                    <a:pt x="1226331" y="1116877"/>
                  </a:lnTo>
                  <a:lnTo>
                    <a:pt x="1209980" y="1137862"/>
                  </a:lnTo>
                  <a:lnTo>
                    <a:pt x="1191293" y="1158848"/>
                  </a:lnTo>
                  <a:lnTo>
                    <a:pt x="1235674" y="1303412"/>
                  </a:lnTo>
                  <a:lnTo>
                    <a:pt x="1198301" y="1336056"/>
                  </a:lnTo>
                  <a:lnTo>
                    <a:pt x="1179614" y="1350046"/>
                  </a:lnTo>
                  <a:lnTo>
                    <a:pt x="1158591" y="1364036"/>
                  </a:lnTo>
                  <a:lnTo>
                    <a:pt x="1030118" y="1282427"/>
                  </a:lnTo>
                  <a:lnTo>
                    <a:pt x="1006759" y="1294085"/>
                  </a:lnTo>
                  <a:lnTo>
                    <a:pt x="981065" y="1305744"/>
                  </a:lnTo>
                  <a:lnTo>
                    <a:pt x="955370" y="1315071"/>
                  </a:lnTo>
                  <a:lnTo>
                    <a:pt x="927340" y="1324397"/>
                  </a:lnTo>
                  <a:lnTo>
                    <a:pt x="892302" y="1475957"/>
                  </a:lnTo>
                  <a:lnTo>
                    <a:pt x="845584" y="1482952"/>
                  </a:lnTo>
                  <a:lnTo>
                    <a:pt x="798867" y="1487615"/>
                  </a:lnTo>
                  <a:lnTo>
                    <a:pt x="728791" y="1350046"/>
                  </a:lnTo>
                  <a:lnTo>
                    <a:pt x="700761" y="1350046"/>
                  </a:lnTo>
                  <a:lnTo>
                    <a:pt x="672730" y="1345382"/>
                  </a:lnTo>
                  <a:lnTo>
                    <a:pt x="642364" y="1343051"/>
                  </a:lnTo>
                  <a:lnTo>
                    <a:pt x="616669" y="1336056"/>
                  </a:lnTo>
                  <a:lnTo>
                    <a:pt x="511555" y="1450308"/>
                  </a:lnTo>
                  <a:lnTo>
                    <a:pt x="488197" y="1443313"/>
                  </a:lnTo>
                  <a:lnTo>
                    <a:pt x="467174" y="1436318"/>
                  </a:lnTo>
                  <a:lnTo>
                    <a:pt x="422792" y="1417665"/>
                  </a:lnTo>
                  <a:lnTo>
                    <a:pt x="429800" y="1259110"/>
                  </a:lnTo>
                  <a:lnTo>
                    <a:pt x="406441" y="1242788"/>
                  </a:lnTo>
                  <a:lnTo>
                    <a:pt x="383083" y="1226467"/>
                  </a:lnTo>
                  <a:lnTo>
                    <a:pt x="362060" y="1210145"/>
                  </a:lnTo>
                  <a:lnTo>
                    <a:pt x="341037" y="1191491"/>
                  </a:lnTo>
                  <a:lnTo>
                    <a:pt x="184534" y="1238125"/>
                  </a:lnTo>
                  <a:lnTo>
                    <a:pt x="156503" y="1205481"/>
                  </a:lnTo>
                  <a:lnTo>
                    <a:pt x="130809" y="1170506"/>
                  </a:lnTo>
                  <a:lnTo>
                    <a:pt x="219572" y="1032937"/>
                  </a:lnTo>
                  <a:lnTo>
                    <a:pt x="207893" y="1007288"/>
                  </a:lnTo>
                  <a:lnTo>
                    <a:pt x="193877" y="981640"/>
                  </a:lnTo>
                  <a:lnTo>
                    <a:pt x="182198" y="955991"/>
                  </a:lnTo>
                  <a:lnTo>
                    <a:pt x="172854" y="928011"/>
                  </a:lnTo>
                  <a:lnTo>
                    <a:pt x="14015" y="893036"/>
                  </a:lnTo>
                  <a:lnTo>
                    <a:pt x="7008" y="848734"/>
                  </a:lnTo>
                  <a:lnTo>
                    <a:pt x="0" y="806763"/>
                  </a:lnTo>
                  <a:lnTo>
                    <a:pt x="147160" y="732149"/>
                  </a:lnTo>
                  <a:lnTo>
                    <a:pt x="149496" y="701837"/>
                  </a:lnTo>
                  <a:lnTo>
                    <a:pt x="151832" y="671525"/>
                  </a:lnTo>
                  <a:lnTo>
                    <a:pt x="156503" y="643545"/>
                  </a:lnTo>
                  <a:lnTo>
                    <a:pt x="161175" y="615565"/>
                  </a:lnTo>
                  <a:lnTo>
                    <a:pt x="39710" y="501312"/>
                  </a:lnTo>
                  <a:lnTo>
                    <a:pt x="53725" y="461674"/>
                  </a:lnTo>
                  <a:lnTo>
                    <a:pt x="70076" y="424367"/>
                  </a:lnTo>
                  <a:lnTo>
                    <a:pt x="238259" y="431362"/>
                  </a:lnTo>
                  <a:lnTo>
                    <a:pt x="254610" y="408045"/>
                  </a:lnTo>
                  <a:lnTo>
                    <a:pt x="273297" y="384728"/>
                  </a:lnTo>
                  <a:lnTo>
                    <a:pt x="289648" y="361411"/>
                  </a:lnTo>
                  <a:lnTo>
                    <a:pt x="310671" y="340426"/>
                  </a:lnTo>
                  <a:lnTo>
                    <a:pt x="259282" y="177208"/>
                  </a:lnTo>
                  <a:lnTo>
                    <a:pt x="289648" y="151560"/>
                  </a:lnTo>
                  <a:lnTo>
                    <a:pt x="322350" y="128243"/>
                  </a:lnTo>
                  <a:lnTo>
                    <a:pt x="467174" y="219179"/>
                  </a:lnTo>
                  <a:lnTo>
                    <a:pt x="492868" y="205188"/>
                  </a:lnTo>
                  <a:lnTo>
                    <a:pt x="518563" y="193530"/>
                  </a:lnTo>
                  <a:lnTo>
                    <a:pt x="546593" y="184203"/>
                  </a:lnTo>
                  <a:lnTo>
                    <a:pt x="574624" y="174876"/>
                  </a:lnTo>
                  <a:lnTo>
                    <a:pt x="609662" y="9327"/>
                  </a:lnTo>
                  <a:lnTo>
                    <a:pt x="630685" y="6995"/>
                  </a:lnTo>
                  <a:lnTo>
                    <a:pt x="651707" y="2332"/>
                  </a:lnTo>
                  <a:close/>
                </a:path>
              </a:pathLst>
            </a:custGeom>
            <a:solidFill>
              <a:schemeClr val="accent1"/>
            </a:solidFill>
            <a:ln w="3175" cap="flat" cmpd="sng" algn="ctr">
              <a:noFill/>
              <a:prstDash val="solid"/>
            </a:ln>
            <a:effectLst/>
          </p:spPr>
          <p:txBody>
            <a:bodyPr lIns="0" tIns="34272" rIns="0" bIns="34272" anchor="ctr"/>
            <a:lstStyle/>
            <a:p>
              <a:pPr algn="ctr" defTabSz="685165" fontAlgn="base">
                <a:lnSpc>
                  <a:spcPct val="120000"/>
                </a:lnSpc>
                <a:spcBef>
                  <a:spcPts val="450"/>
                </a:spcBef>
                <a:spcAft>
                  <a:spcPts val="450"/>
                </a:spcAft>
              </a:pPr>
              <a:endParaRPr lang="en-US" sz="2100" kern="0" dirty="0">
                <a:solidFill>
                  <a:sysClr val="window" lastClr="FFFFFF"/>
                </a:solidFill>
                <a:latin typeface="微软雅黑" panose="020B0503020204020204" pitchFamily="34" charset="-122"/>
                <a:ea typeface="微软雅黑" panose="020B0503020204020204" pitchFamily="34" charset="-122"/>
              </a:endParaRPr>
            </a:p>
          </p:txBody>
        </p:sp>
      </p:grpSp>
      <p:sp>
        <p:nvSpPr>
          <p:cNvPr id="36" name="矩形 35"/>
          <p:cNvSpPr/>
          <p:nvPr/>
        </p:nvSpPr>
        <p:spPr>
          <a:xfrm>
            <a:off x="755650" y="915035"/>
            <a:ext cx="6187440" cy="2652395"/>
          </a:xfrm>
          <a:prstGeom prst="rect">
            <a:avLst/>
          </a:prstGeom>
        </p:spPr>
        <p:txBody>
          <a:bodyPr wrap="square" lIns="68543" tIns="34272" rIns="68543" bIns="34272">
            <a:spAutoFit/>
          </a:bodyPr>
          <a:lstStyle/>
          <a:p>
            <a:pPr fontAlgn="auto">
              <a:lnSpc>
                <a:spcPct val="200000"/>
              </a:lnSpc>
            </a:pPr>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rPr>
              <a:t>乌拉特前旗国土空间总体规划向小佘太镇国土空间总体规划传导的主要内容包括：城镇职能（职能结构、产业引导等）、底线管控（三条控制线）、关键指标（建设用地、耕地保有量等）、空间布局（用途分区、生态廊道等）、要素配置（综合交通、公共服务、基础设施等）。</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endParaRPr>
          </a:p>
          <a:p>
            <a:pPr fontAlgn="auto">
              <a:lnSpc>
                <a:spcPct val="200000"/>
              </a:lnSpc>
            </a:pPr>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rPr>
              <a:t>通过自下而上的精准测算和刚弹结合完成指标分解。村庄建设用地方面，充分考虑现状+上级下达+ 增减挂+已批未建设情况，同时对有重点发展需求的村庄战略倾斜。综合考虑各村庄的人口、产业发展需求。上下联动，最终确定指标分解方案。</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3"/>
                                        </p:tgtEl>
                                        <p:attrNameLst>
                                          <p:attrName>style.visibility</p:attrName>
                                        </p:attrNameLst>
                                      </p:cBhvr>
                                      <p:to>
                                        <p:strVal val="visible"/>
                                      </p:to>
                                    </p:set>
                                    <p:anim calcmode="lin" valueType="num">
                                      <p:cBhvr>
                                        <p:cTn id="7" dur="500" fill="hold"/>
                                        <p:tgtEl>
                                          <p:spTgt spid="3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3"/>
                                        </p:tgtEl>
                                        <p:attrNameLst>
                                          <p:attrName>ppt_y</p:attrName>
                                        </p:attrNameLst>
                                      </p:cBhvr>
                                      <p:tavLst>
                                        <p:tav tm="0">
                                          <p:val>
                                            <p:strVal val="#ppt_y"/>
                                          </p:val>
                                        </p:tav>
                                        <p:tav tm="100000">
                                          <p:val>
                                            <p:strVal val="#ppt_y"/>
                                          </p:val>
                                        </p:tav>
                                      </p:tavLst>
                                    </p:anim>
                                    <p:anim calcmode="lin" valueType="num">
                                      <p:cBhvr>
                                        <p:cTn id="9" dur="500" fill="hold"/>
                                        <p:tgtEl>
                                          <p:spTgt spid="3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3"/>
                                        </p:tgtEl>
                                      </p:cBhvr>
                                    </p:animEffect>
                                  </p:childTnLst>
                                </p:cTn>
                              </p:par>
                              <p:par>
                                <p:cTn id="12" presetID="22" presetClass="entr" presetSubtype="8" fill="hold" grpId="0" nodeType="withEffect">
                                  <p:stCondLst>
                                    <p:cond delay="6500"/>
                                  </p:stCondLst>
                                  <p:childTnLst>
                                    <p:set>
                                      <p:cBhvr>
                                        <p:cTn id="13" dur="1" fill="hold">
                                          <p:stCondLst>
                                            <p:cond delay="0"/>
                                          </p:stCondLst>
                                        </p:cTn>
                                        <p:tgtEl>
                                          <p:spTgt spid="36"/>
                                        </p:tgtEl>
                                        <p:attrNameLst>
                                          <p:attrName>style.visibility</p:attrName>
                                        </p:attrNameLst>
                                      </p:cBhvr>
                                      <p:to>
                                        <p:strVal val="visible"/>
                                      </p:to>
                                    </p:set>
                                    <p:animEffect transition="in" filter="wipe(left)">
                                      <p:cBhvr>
                                        <p:cTn id="14"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6"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37"/>
          <p:cNvGrpSpPr/>
          <p:nvPr/>
        </p:nvGrpSpPr>
        <p:grpSpPr>
          <a:xfrm>
            <a:off x="683895" y="987425"/>
            <a:ext cx="4131310" cy="1746885"/>
            <a:chOff x="1" y="0"/>
            <a:chExt cx="3834421" cy="2374183"/>
          </a:xfrm>
          <a:effectLst>
            <a:glow rad="101600">
              <a:schemeClr val="accent1">
                <a:satMod val="175000"/>
                <a:alpha val="45000"/>
              </a:schemeClr>
            </a:glow>
            <a:reflection stA="50000" endA="300" endPos="55000" dist="101600" dir="5400000" sy="-100000" algn="bl" rotWithShape="0"/>
          </a:effectLst>
        </p:grpSpPr>
        <p:sp>
          <p:nvSpPr>
            <p:cNvPr id="3" name="Shape 333"/>
            <p:cNvSpPr/>
            <p:nvPr/>
          </p:nvSpPr>
          <p:spPr>
            <a:xfrm>
              <a:off x="1" y="0"/>
              <a:ext cx="3834421" cy="23741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5030" y="10904"/>
                  </a:lnTo>
                  <a:lnTo>
                    <a:pt x="0" y="21600"/>
                  </a:lnTo>
                  <a:lnTo>
                    <a:pt x="16497" y="21600"/>
                  </a:lnTo>
                  <a:lnTo>
                    <a:pt x="21600" y="10886"/>
                  </a:lnTo>
                  <a:lnTo>
                    <a:pt x="16483" y="28"/>
                  </a:lnTo>
                  <a:lnTo>
                    <a:pt x="0" y="0"/>
                  </a:lnTo>
                  <a:close/>
                </a:path>
              </a:pathLst>
            </a:custGeom>
            <a:solidFill>
              <a:schemeClr val="accent1"/>
            </a:solidFill>
            <a:ln w="12700" cap="flat">
              <a:noFill/>
              <a:miter lim="400000"/>
            </a:ln>
            <a:effectLst/>
          </p:spPr>
          <p:txBody>
            <a:bodyPr wrap="square" lIns="0" tIns="0" rIns="0" bIns="0" numCol="1" anchor="ctr">
              <a:noAutofit/>
            </a:bodyPr>
            <a:lstStyle/>
            <a:p>
              <a:pPr lvl="0">
                <a:defRPr sz="11200"/>
              </a:pPr>
              <a:endParaRPr sz="1200">
                <a:solidFill>
                  <a:schemeClr val="bg1"/>
                </a:solidFill>
                <a:latin typeface="Arial" panose="020B0604020202020204" pitchFamily="34" charset="0"/>
                <a:cs typeface="Arial" panose="020B0604020202020204" pitchFamily="34" charset="0"/>
              </a:endParaRPr>
            </a:p>
          </p:txBody>
        </p:sp>
        <p:sp>
          <p:nvSpPr>
            <p:cNvPr id="6" name="Shape 335"/>
            <p:cNvSpPr/>
            <p:nvPr/>
          </p:nvSpPr>
          <p:spPr>
            <a:xfrm>
              <a:off x="756160" y="157936"/>
              <a:ext cx="2276724" cy="2069535"/>
            </a:xfrm>
            <a:prstGeom prst="rect">
              <a:avLst/>
            </a:prstGeom>
            <a:noFill/>
            <a:ln w="12700" cap="flat">
              <a:noFill/>
              <a:miter lim="400000"/>
            </a:ln>
            <a:effectLst/>
          </p:spPr>
          <p:txBody>
            <a:bodyPr wrap="square" lIns="0" tIns="0" rIns="0" bIns="0" numCol="1" anchor="ctr">
              <a:noAutofit/>
            </a:bodyPr>
            <a:lstStyle>
              <a:lvl1pPr>
                <a:defRPr sz="2000">
                  <a:solidFill>
                    <a:srgbClr val="FAF9FC"/>
                  </a:solidFill>
                  <a:latin typeface="STIXGeneral-Bold"/>
                  <a:ea typeface="STIXGeneral-Bold"/>
                  <a:cs typeface="STIXGeneral-Bold"/>
                  <a:sym typeface="STIXGeneral-Bold"/>
                </a:defRPr>
              </a:lvl1pPr>
            </a:lstStyle>
            <a:p>
              <a:pPr algn="ctr"/>
              <a:r>
                <a:rPr lang="zh-CN" altLang="en-US" sz="1200" b="1" dirty="0">
                  <a:solidFill>
                    <a:schemeClr val="bg1"/>
                  </a:solidFill>
                  <a:latin typeface="微软雅黑" panose="020B0503020204020204" pitchFamily="34" charset="-122"/>
                  <a:ea typeface="微软雅黑" panose="020B0503020204020204" pitchFamily="34" charset="-122"/>
                  <a:cs typeface="Lato Regular"/>
                </a:rPr>
                <a:t>以镇区现状建成区改造提升为重中之重，加快推进棚户区改造，改善居住环境质量。加大道路、给水、排水、供热等基础设施建设力度，提高城镇的运行效率和承载能力。完善教育、医疗、文化等公共服务体系，提高城镇的综合服务功能更。加快公园绿地建设，提高镇区生态水平。</a:t>
              </a:r>
              <a:endParaRPr lang="zh-CN" altLang="en-US" sz="1200" b="1" dirty="0">
                <a:solidFill>
                  <a:schemeClr val="bg1"/>
                </a:solidFill>
                <a:latin typeface="微软雅黑" panose="020B0503020204020204" pitchFamily="34" charset="-122"/>
                <a:ea typeface="微软雅黑" panose="020B0503020204020204" pitchFamily="34" charset="-122"/>
                <a:cs typeface="Lato Regular"/>
              </a:endParaRPr>
            </a:p>
          </p:txBody>
        </p:sp>
      </p:grpSp>
      <p:sp>
        <p:nvSpPr>
          <p:cNvPr id="58" name="Title 1"/>
          <p:cNvSpPr txBox="1"/>
          <p:nvPr/>
        </p:nvSpPr>
        <p:spPr>
          <a:xfrm>
            <a:off x="857885" y="200025"/>
            <a:ext cx="35382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近期建设与重点建设项目</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103" name="图片 102"/>
          <p:cNvPicPr/>
          <p:nvPr/>
        </p:nvPicPr>
        <p:blipFill>
          <a:blip r:embed="rId1"/>
          <a:stretch>
            <a:fillRect/>
          </a:stretch>
        </p:blipFill>
        <p:spPr>
          <a:xfrm>
            <a:off x="5991860" y="627380"/>
            <a:ext cx="3152140" cy="1936750"/>
          </a:xfrm>
          <a:prstGeom prst="rect">
            <a:avLst/>
          </a:prstGeom>
          <a:noFill/>
          <a:ln w="9525">
            <a:noFill/>
          </a:ln>
          <a:effectLst>
            <a:glow rad="63500">
              <a:schemeClr val="accent5">
                <a:satMod val="175000"/>
                <a:alpha val="40000"/>
              </a:schemeClr>
            </a:glow>
            <a:reflection blurRad="6350" stA="50000" endA="300" endPos="55000" dir="5400000" sy="-100000" algn="bl" rotWithShape="0"/>
            <a:softEdge rad="31750"/>
          </a:effectLst>
          <a:scene3d>
            <a:camera prst="orthographicFront"/>
            <a:lightRig rig="threePt" dir="t">
              <a:rot lat="0" lon="0" rev="0"/>
            </a:lightRig>
          </a:scene3d>
          <a:sp3d prstMaterial="matte"/>
        </p:spPr>
      </p:pic>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8"/>
                                        </p:tgtEl>
                                        <p:attrNameLst>
                                          <p:attrName>style.visibility</p:attrName>
                                        </p:attrNameLst>
                                      </p:cBhvr>
                                      <p:to>
                                        <p:strVal val="visible"/>
                                      </p:to>
                                    </p:set>
                                    <p:anim calcmode="lin" valueType="num">
                                      <p:cBhvr>
                                        <p:cTn id="7" dur="500" fill="hold"/>
                                        <p:tgtEl>
                                          <p:spTgt spid="5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8"/>
                                        </p:tgtEl>
                                        <p:attrNameLst>
                                          <p:attrName>ppt_y</p:attrName>
                                        </p:attrNameLst>
                                      </p:cBhvr>
                                      <p:tavLst>
                                        <p:tav tm="0">
                                          <p:val>
                                            <p:strVal val="#ppt_y"/>
                                          </p:val>
                                        </p:tav>
                                        <p:tav tm="100000">
                                          <p:val>
                                            <p:strVal val="#ppt_y"/>
                                          </p:val>
                                        </p:tav>
                                      </p:tavLst>
                                    </p:anim>
                                    <p:anim calcmode="lin" valueType="num">
                                      <p:cBhvr>
                                        <p:cTn id="9" dur="500" fill="hold"/>
                                        <p:tgtEl>
                                          <p:spTgt spid="5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8"/>
                                        </p:tgtEl>
                                      </p:cBhvr>
                                    </p:animEffect>
                                  </p:childTnLst>
                                </p:cTn>
                              </p:par>
                              <p:par>
                                <p:cTn id="12" presetID="2" presetClass="entr" presetSubtype="8" fill="hold" grpId="0" nodeType="withEffect">
                                  <p:stCondLst>
                                    <p:cond delay="1600"/>
                                  </p:stCondLst>
                                  <p:childTnLst>
                                    <p:set>
                                      <p:cBhvr>
                                        <p:cTn id="13" dur="indefinite" fill="hold"/>
                                        <p:tgtEl>
                                          <p:spTgt spid="2"/>
                                        </p:tgtEl>
                                        <p:attrNameLst>
                                          <p:attrName>style.visibility</p:attrName>
                                        </p:attrNameLst>
                                      </p:cBhvr>
                                      <p:to>
                                        <p:strVal val="visible"/>
                                      </p:to>
                                    </p:set>
                                    <p:anim calcmode="lin" valueType="num">
                                      <p:cBhvr>
                                        <p:cTn id="14" dur="800" fill="hold"/>
                                        <p:tgtEl>
                                          <p:spTgt spid="2"/>
                                        </p:tgtEl>
                                        <p:attrNameLst>
                                          <p:attrName>ppt_x</p:attrName>
                                        </p:attrNameLst>
                                      </p:cBhvr>
                                      <p:tavLst>
                                        <p:tav tm="0">
                                          <p:val>
                                            <p:strVal val="0-#ppt_w/2"/>
                                          </p:val>
                                        </p:tav>
                                        <p:tav tm="100000">
                                          <p:val>
                                            <p:strVal val="#ppt_x"/>
                                          </p:val>
                                        </p:tav>
                                      </p:tavLst>
                                    </p:anim>
                                    <p:anim calcmode="lin" valueType="num">
                                      <p:cBhvr>
                                        <p:cTn id="15" dur="8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advAuto="0"/>
      <p:bldP spid="58"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8" name="Title 1"/>
          <p:cNvSpPr txBox="1"/>
          <p:nvPr/>
        </p:nvSpPr>
        <p:spPr>
          <a:xfrm>
            <a:off x="857885" y="200025"/>
            <a:ext cx="35382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近期建设与重点建设项目</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aphicFrame>
        <p:nvGraphicFramePr>
          <p:cNvPr id="2" name="表格 1"/>
          <p:cNvGraphicFramePr/>
          <p:nvPr>
            <p:custDataLst>
              <p:tags r:id="rId1"/>
            </p:custDataLst>
          </p:nvPr>
        </p:nvGraphicFramePr>
        <p:xfrm>
          <a:off x="1043305" y="772160"/>
          <a:ext cx="7198360" cy="4498340"/>
        </p:xfrm>
        <a:graphic>
          <a:graphicData uri="http://schemas.openxmlformats.org/drawingml/2006/table">
            <a:tbl>
              <a:tblPr firstRow="1" bandRow="1">
                <a:tableStyleId>{5940675A-B579-460E-94D1-54222C63F5DA}</a:tableStyleId>
              </a:tblPr>
              <a:tblGrid>
                <a:gridCol w="368300"/>
                <a:gridCol w="774700"/>
                <a:gridCol w="1780540"/>
                <a:gridCol w="531495"/>
                <a:gridCol w="1129665"/>
                <a:gridCol w="685165"/>
                <a:gridCol w="804545"/>
                <a:gridCol w="1123950"/>
              </a:tblGrid>
              <a:tr h="304800">
                <a:tc>
                  <a:txBody>
                    <a:bodyPr/>
                    <a:p>
                      <a:pPr indent="0" algn="ctr">
                        <a:buNone/>
                      </a:pPr>
                      <a:r>
                        <a:rPr lang="en-US" sz="1000" b="1">
                          <a:solidFill>
                            <a:srgbClr val="000000"/>
                          </a:solidFill>
                          <a:latin typeface="Times New Roman" panose="02020603050405020304" charset="0"/>
                          <a:cs typeface="Times New Roman" panose="02020603050405020304" charset="0"/>
                        </a:rPr>
                        <a:t>序号</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项目类型</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项目名称</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建设性质</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建设年限</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用地规模</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新增建设用地</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所在地区</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a:txBody>
                    <a:bodyPr/>
                    <a:p>
                      <a:pPr indent="0" algn="ctr">
                        <a:buNone/>
                      </a:pPr>
                      <a:r>
                        <a:rPr lang="en-US" sz="1000" b="1">
                          <a:solidFill>
                            <a:srgbClr val="000000"/>
                          </a:solidFill>
                          <a:latin typeface="宋体" panose="02010600030101010101" pitchFamily="2" charset="-122"/>
                        </a:rPr>
                        <a:t>1</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交通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县道 X719王如地-西山咀</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扩建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98.5</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a:txBody>
                    <a:bodyPr/>
                    <a:p>
                      <a:pPr indent="0" algn="ctr">
                        <a:buNone/>
                      </a:pPr>
                      <a:r>
                        <a:rPr lang="en-US" sz="1000" b="1">
                          <a:solidFill>
                            <a:srgbClr val="000000"/>
                          </a:solidFill>
                          <a:latin typeface="宋体" panose="02010600030101010101" pitchFamily="2" charset="-122"/>
                        </a:rPr>
                        <a:t>2</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能源</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 10MW分散式风电项目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2022-2023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273685">
                <a:tc>
                  <a:txBody>
                    <a:bodyPr/>
                    <a:p>
                      <a:pPr indent="0" algn="ctr">
                        <a:buNone/>
                      </a:pPr>
                      <a:r>
                        <a:rPr lang="en-US" sz="1000" b="1">
                          <a:solidFill>
                            <a:srgbClr val="000000"/>
                          </a:solidFill>
                          <a:latin typeface="宋体" panose="02010600030101010101" pitchFamily="2" charset="-122"/>
                        </a:rPr>
                        <a:t>3</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旅游</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小佘太国家长城遗址公园建设项目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57200">
                <a:tc>
                  <a:txBody>
                    <a:bodyPr/>
                    <a:p>
                      <a:pPr indent="0" algn="ctr">
                        <a:buNone/>
                      </a:pPr>
                      <a:r>
                        <a:rPr lang="en-US" sz="1000" b="1">
                          <a:solidFill>
                            <a:srgbClr val="000000"/>
                          </a:solidFill>
                          <a:latin typeface="宋体" panose="02010600030101010101" pitchFamily="2" charset="-122"/>
                        </a:rPr>
                        <a:t>4</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旅游</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小佘太镇工业旅游景区建设项目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2024-2025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177</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10210">
                <a:tc>
                  <a:txBody>
                    <a:bodyPr/>
                    <a:p>
                      <a:pPr indent="0" algn="ctr">
                        <a:buNone/>
                      </a:pPr>
                      <a:r>
                        <a:rPr lang="en-US" sz="1000" b="1">
                          <a:solidFill>
                            <a:srgbClr val="000000"/>
                          </a:solidFill>
                          <a:latin typeface="宋体" panose="02010600030101010101" pitchFamily="2" charset="-122"/>
                        </a:rPr>
                        <a:t>5</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书记沟铁矿安全技改项目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改建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10.3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10845">
                <a:tc>
                  <a:txBody>
                    <a:bodyPr/>
                    <a:p>
                      <a:pPr indent="0" algn="ctr">
                        <a:buNone/>
                      </a:pPr>
                      <a:r>
                        <a:rPr lang="en-US" sz="1000" b="1">
                          <a:solidFill>
                            <a:srgbClr val="000000"/>
                          </a:solidFill>
                          <a:latin typeface="宋体" panose="02010600030101010101" pitchFamily="2" charset="-122"/>
                        </a:rPr>
                        <a:t>6</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东五分子铁矿中深孔留矿法采矿工程技改项目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改建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0.8</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a:txBody>
                    <a:bodyPr/>
                    <a:p>
                      <a:pPr indent="0" algn="ctr">
                        <a:buNone/>
                      </a:pPr>
                      <a:r>
                        <a:rPr lang="en-US" sz="1000" b="1">
                          <a:solidFill>
                            <a:srgbClr val="000000"/>
                          </a:solidFill>
                          <a:latin typeface="宋体" panose="02010600030101010101" pitchFamily="2" charset="-122"/>
                        </a:rPr>
                        <a:t>7</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东五分子16.17万吨金矿石选矿东头分子项目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1.12</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273050">
                <a:tc>
                  <a:txBody>
                    <a:bodyPr/>
                    <a:p>
                      <a:pPr indent="0" algn="ctr">
                        <a:buNone/>
                      </a:pPr>
                      <a:r>
                        <a:rPr lang="en-US" sz="1000" b="1">
                          <a:solidFill>
                            <a:srgbClr val="000000"/>
                          </a:solidFill>
                          <a:latin typeface="宋体" panose="02010600030101010101" pitchFamily="2" charset="-122"/>
                        </a:rPr>
                        <a:t>8</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乌拉特前旗东五分子金矿30万吨/年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0.84</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273685">
                <a:tc>
                  <a:txBody>
                    <a:bodyPr/>
                    <a:p>
                      <a:pPr indent="0" algn="ctr">
                        <a:buNone/>
                      </a:pPr>
                      <a:r>
                        <a:rPr lang="en-US" sz="1000" b="1">
                          <a:solidFill>
                            <a:srgbClr val="000000"/>
                          </a:solidFill>
                          <a:latin typeface="宋体" panose="02010600030101010101" pitchFamily="2" charset="-122"/>
                        </a:rPr>
                        <a:t>9</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东五分子30万吨选矿项目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42.3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a:txBody>
                    <a:bodyPr/>
                    <a:p>
                      <a:pPr indent="0" algn="ctr">
                        <a:buNone/>
                      </a:pPr>
                      <a:r>
                        <a:rPr lang="en-US" sz="1000" b="1">
                          <a:solidFill>
                            <a:srgbClr val="000000"/>
                          </a:solidFill>
                          <a:latin typeface="宋体" panose="02010600030101010101" pitchFamily="2" charset="-122"/>
                        </a:rPr>
                        <a:t>10</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书记沟选厂提质增效技改项目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0.8</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57200">
                <a:tc>
                  <a:txBody>
                    <a:bodyPr/>
                    <a:p>
                      <a:pPr indent="0" algn="ctr">
                        <a:buNone/>
                      </a:pPr>
                      <a:r>
                        <a:rPr lang="en-US" sz="1000" b="1">
                          <a:solidFill>
                            <a:srgbClr val="000000"/>
                          </a:solidFill>
                          <a:latin typeface="宋体" panose="02010600030101010101" pitchFamily="2" charset="-122"/>
                        </a:rPr>
                        <a:t>11</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脑包沟金矿60万吨采矿项目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35.6</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8"/>
                                        </p:tgtEl>
                                        <p:attrNameLst>
                                          <p:attrName>style.visibility</p:attrName>
                                        </p:attrNameLst>
                                      </p:cBhvr>
                                      <p:to>
                                        <p:strVal val="visible"/>
                                      </p:to>
                                    </p:set>
                                    <p:anim calcmode="lin" valueType="num">
                                      <p:cBhvr>
                                        <p:cTn id="7" dur="500" fill="hold"/>
                                        <p:tgtEl>
                                          <p:spTgt spid="5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8"/>
                                        </p:tgtEl>
                                        <p:attrNameLst>
                                          <p:attrName>ppt_y</p:attrName>
                                        </p:attrNameLst>
                                      </p:cBhvr>
                                      <p:tavLst>
                                        <p:tav tm="0">
                                          <p:val>
                                            <p:strVal val="#ppt_y"/>
                                          </p:val>
                                        </p:tav>
                                        <p:tav tm="100000">
                                          <p:val>
                                            <p:strVal val="#ppt_y"/>
                                          </p:val>
                                        </p:tav>
                                      </p:tavLst>
                                    </p:anim>
                                    <p:anim calcmode="lin" valueType="num">
                                      <p:cBhvr>
                                        <p:cTn id="9" dur="500" fill="hold"/>
                                        <p:tgtEl>
                                          <p:spTgt spid="5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8" name="Title 1"/>
          <p:cNvSpPr txBox="1"/>
          <p:nvPr/>
        </p:nvSpPr>
        <p:spPr>
          <a:xfrm>
            <a:off x="857885" y="200025"/>
            <a:ext cx="3538220" cy="379730"/>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9.2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近期建设与重点建设项目</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aphicFrame>
        <p:nvGraphicFramePr>
          <p:cNvPr id="2" name="表格 1"/>
          <p:cNvGraphicFramePr/>
          <p:nvPr/>
        </p:nvGraphicFramePr>
        <p:xfrm>
          <a:off x="755967" y="843915"/>
          <a:ext cx="7577138" cy="190500"/>
        </p:xfrm>
        <a:graphic>
          <a:graphicData uri="http://schemas.openxmlformats.org/drawingml/2006/table">
            <a:tbl>
              <a:tblPr firstRow="1" bandRow="1">
                <a:tableStyleId>{5940675A-B579-460E-94D1-54222C63F5DA}</a:tableStyleId>
              </a:tblPr>
              <a:tblGrid>
                <a:gridCol w="387350"/>
                <a:gridCol w="815975"/>
                <a:gridCol w="1800225"/>
                <a:gridCol w="633413"/>
                <a:gridCol w="1189037"/>
                <a:gridCol w="720725"/>
                <a:gridCol w="847725"/>
                <a:gridCol w="1182688"/>
              </a:tblGrid>
              <a:tr h="190500">
                <a:tc>
                  <a:txBody>
                    <a:bodyPr/>
                    <a:p>
                      <a:pPr indent="0" algn="ctr">
                        <a:buNone/>
                      </a:pPr>
                      <a:r>
                        <a:rPr lang="en-US" sz="1000" b="1">
                          <a:solidFill>
                            <a:srgbClr val="000000"/>
                          </a:solidFill>
                          <a:latin typeface="Times New Roman" panose="02020603050405020304" charset="0"/>
                          <a:cs typeface="Times New Roman" panose="02020603050405020304" charset="0"/>
                        </a:rPr>
                        <a:t>序号</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项目类型</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项目名称</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建设性质</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建设年限</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用地规模</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新增建设用地</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Times New Roman" panose="02020603050405020304" charset="0"/>
                          <a:cs typeface="Times New Roman" panose="02020603050405020304" charset="0"/>
                        </a:rPr>
                        <a:t>所在地区</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r>
            </a:tbl>
          </a:graphicData>
        </a:graphic>
      </p:graphicFrame>
      <p:graphicFrame>
        <p:nvGraphicFramePr>
          <p:cNvPr id="3" name="表格 2"/>
          <p:cNvGraphicFramePr/>
          <p:nvPr>
            <p:custDataLst>
              <p:tags r:id="rId1"/>
            </p:custDataLst>
          </p:nvPr>
        </p:nvGraphicFramePr>
        <p:xfrm>
          <a:off x="755967" y="1154430"/>
          <a:ext cx="7577455" cy="2514600"/>
        </p:xfrm>
        <a:graphic>
          <a:graphicData uri="http://schemas.openxmlformats.org/drawingml/2006/table">
            <a:tbl>
              <a:tblPr firstRow="1" bandRow="1">
                <a:tableStyleId>{5940675A-B579-460E-94D1-54222C63F5DA}</a:tableStyleId>
              </a:tblPr>
              <a:tblGrid>
                <a:gridCol w="387350"/>
                <a:gridCol w="815975"/>
                <a:gridCol w="1800225"/>
                <a:gridCol w="633413"/>
                <a:gridCol w="1189037"/>
                <a:gridCol w="720725"/>
                <a:gridCol w="847725"/>
                <a:gridCol w="1182688"/>
              </a:tblGrid>
              <a:tr h="304800">
                <a:tc>
                  <a:txBody>
                    <a:bodyPr/>
                    <a:p>
                      <a:pPr indent="0" algn="ctr">
                        <a:buNone/>
                      </a:pPr>
                      <a:r>
                        <a:rPr lang="en-US" sz="1000" b="1">
                          <a:solidFill>
                            <a:srgbClr val="000000"/>
                          </a:solidFill>
                          <a:latin typeface="宋体" panose="02010600030101010101" pitchFamily="2" charset="-122"/>
                        </a:rPr>
                        <a:t>12</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脑包沟金矿30万吨选矿项目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10</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905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13</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大坝沟铁矿采矿项目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162.15</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14</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前进岩金矿区年采选3万吨金矿石项目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0.35</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15</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小佘太镇小杂粮加工厂项目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2021－2022年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1.67</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4800">
                <a:tc>
                  <a:txBody>
                    <a:bodyPr/>
                    <a:p>
                      <a:pPr indent="0" algn="ctr">
                        <a:buNone/>
                      </a:pPr>
                      <a:r>
                        <a:rPr lang="en-US" sz="1000" b="1">
                          <a:solidFill>
                            <a:srgbClr val="000000"/>
                          </a:solidFill>
                          <a:latin typeface="宋体" panose="02010600030101010101" pitchFamily="2" charset="-122"/>
                        </a:rPr>
                        <a:t>16</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小佘太镇十七份子村地膜加工厂项目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2021－2022年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0.4</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17</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小佘太镇十七份子村滴灌带加工厂项目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2021－2022年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0.39</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18</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工业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小佘太镇东五份村饲料加工厂</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2023-2025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0.4</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19</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社会事业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苏计沟移民新村</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2022－2025年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33.33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20</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社会事业</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小佘太新建永安缅怀园项目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2022-2024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21</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市政</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内蒙古巴彦淖尔市乌拉特前旗乌拉特前旗各乡镇污水处理及收集系统项目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2021－2023年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0.1753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22</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能源</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乌拉特前旗小佘太新建20MW分散式风</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2023-2024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1.093</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r>
              <a:tr h="190500">
                <a:tc>
                  <a:txBody>
                    <a:bodyPr/>
                    <a:p>
                      <a:pPr indent="0" algn="ctr">
                        <a:buNone/>
                      </a:pPr>
                      <a:r>
                        <a:rPr lang="en-US" sz="1000" b="1">
                          <a:solidFill>
                            <a:srgbClr val="000000"/>
                          </a:solidFill>
                          <a:latin typeface="宋体" panose="02010600030101010101" pitchFamily="2" charset="-122"/>
                        </a:rPr>
                        <a:t>23</a:t>
                      </a:r>
                      <a:endParaRPr lang="en-US" altLang="en-US" sz="1000" b="1">
                        <a:solidFill>
                          <a:srgbClr val="000000"/>
                        </a:solidFill>
                        <a:latin typeface="宋体" panose="02010600030101010101" pitchFamily="2" charset="-122"/>
                      </a:endParaRPr>
                    </a:p>
                  </a:txBody>
                  <a:tcPr marL="12700" marR="12700" marT="12700" vert="horz" anchor="ctr" anchorCtr="0">
                    <a:lnL w="1905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宗教</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乌拉特前旗大中寺附属设施建设项目</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新建</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2023-2025 年</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000" b="1">
                          <a:solidFill>
                            <a:srgbClr val="000000"/>
                          </a:solidFill>
                          <a:latin typeface="宋体" panose="02010600030101010101" pitchFamily="2" charset="-122"/>
                        </a:rPr>
                        <a:t>1.74</a:t>
                      </a: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000" b="1">
                        <a:solidFill>
                          <a:srgbClr val="000000"/>
                        </a:solidFill>
                        <a:latin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zh-CN" sz="1000" b="1">
                          <a:solidFill>
                            <a:srgbClr val="000000"/>
                          </a:solidFill>
                          <a:latin typeface="Arial" panose="020B0604020202020204" pitchFamily="34" charset="0"/>
                          <a:ea typeface="宋体" panose="02010600030101010101" pitchFamily="2" charset="-122"/>
                        </a:rPr>
                        <a:t>小佘太镇</a:t>
                      </a:r>
                      <a:endParaRPr lang="zh-CN" altLang="en-US" sz="1000" b="1">
                        <a:solidFill>
                          <a:srgbClr val="000000"/>
                        </a:solidFill>
                        <a:latin typeface="Arial" panose="020B0604020202020204" pitchFamily="34" charset="0"/>
                        <a:ea typeface="宋体" panose="02010600030101010101" pitchFamily="2" charset="-122"/>
                      </a:endParaRPr>
                    </a:p>
                  </a:txBody>
                  <a:tcPr marL="12700" marR="12700" marT="12700" vert="horz" anchor="ctr" anchorCtr="0">
                    <a:lnL w="12700" cap="flat" cmpd="sng">
                      <a:solidFill>
                        <a:srgbClr val="000000"/>
                      </a:solidFill>
                      <a:prstDash val="solid"/>
                      <a:headEnd type="none" w="med" len="med"/>
                      <a:tailEnd type="none" w="med" len="med"/>
                    </a:lnL>
                    <a:lnR w="1905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90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8"/>
                                        </p:tgtEl>
                                        <p:attrNameLst>
                                          <p:attrName>style.visibility</p:attrName>
                                        </p:attrNameLst>
                                      </p:cBhvr>
                                      <p:to>
                                        <p:strVal val="visible"/>
                                      </p:to>
                                    </p:set>
                                    <p:anim calcmode="lin" valueType="num">
                                      <p:cBhvr>
                                        <p:cTn id="7" dur="500" fill="hold"/>
                                        <p:tgtEl>
                                          <p:spTgt spid="5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8"/>
                                        </p:tgtEl>
                                        <p:attrNameLst>
                                          <p:attrName>ppt_y</p:attrName>
                                        </p:attrNameLst>
                                      </p:cBhvr>
                                      <p:tavLst>
                                        <p:tav tm="0">
                                          <p:val>
                                            <p:strVal val="#ppt_y"/>
                                          </p:val>
                                        </p:tav>
                                        <p:tav tm="100000">
                                          <p:val>
                                            <p:strVal val="#ppt_y"/>
                                          </p:val>
                                        </p:tav>
                                      </p:tavLst>
                                    </p:anim>
                                    <p:anim calcmode="lin" valueType="num">
                                      <p:cBhvr>
                                        <p:cTn id="9" dur="500" fill="hold"/>
                                        <p:tgtEl>
                                          <p:spTgt spid="5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2014"/>
          <p:cNvSpPr/>
          <p:nvPr/>
        </p:nvSpPr>
        <p:spPr>
          <a:xfrm>
            <a:off x="5003800" y="1431290"/>
            <a:ext cx="2670810" cy="2444115"/>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5" name="Shape 2015"/>
          <p:cNvSpPr/>
          <p:nvPr/>
        </p:nvSpPr>
        <p:spPr>
          <a:xfrm>
            <a:off x="1186180" y="1431290"/>
            <a:ext cx="2670810" cy="2444115"/>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7" name="Shape 2021"/>
          <p:cNvSpPr/>
          <p:nvPr/>
        </p:nvSpPr>
        <p:spPr>
          <a:xfrm>
            <a:off x="1747495" y="1851670"/>
            <a:ext cx="1741450" cy="382439"/>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小佘太镇党委、政府是国土空间编制规划的责任主体,结合本方案，落实党政同责,建立协调联动、支撑有力的保障体系。承担起国土空间编制规划第一责任人的责任,切实加强对本乡区域内国土空间编制规划的领导。</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Shape 2022"/>
          <p:cNvSpPr/>
          <p:nvPr/>
        </p:nvSpPr>
        <p:spPr>
          <a:xfrm>
            <a:off x="1741649" y="1537860"/>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加强组织领导</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9" name="Shape 2023"/>
          <p:cNvSpPr/>
          <p:nvPr/>
        </p:nvSpPr>
        <p:spPr>
          <a:xfrm>
            <a:off x="5565115" y="1856934"/>
            <a:ext cx="1741450" cy="364164"/>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各村、有关部门要根据自身职能，加强协调配合，共同推进工作。镇建设管理服务站负责做好统筹协调和组织编制工作。镇经发办、水利站、农技站、文化站等部门及各村，要主动提供资料，密切配合规划编制各环节工作，认真研究规划成果，确保高质量完成规划编制。</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 name="Shape 2024"/>
          <p:cNvSpPr/>
          <p:nvPr/>
        </p:nvSpPr>
        <p:spPr>
          <a:xfrm>
            <a:off x="5559269" y="1564095"/>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严格落实责任</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15" name="Group 2031"/>
          <p:cNvGrpSpPr/>
          <p:nvPr/>
        </p:nvGrpSpPr>
        <p:grpSpPr>
          <a:xfrm>
            <a:off x="830480" y="1705508"/>
            <a:ext cx="716614" cy="716614"/>
            <a:chOff x="0" y="0"/>
            <a:chExt cx="1910968" cy="1910968"/>
          </a:xfrm>
        </p:grpSpPr>
        <p:sp>
          <p:nvSpPr>
            <p:cNvPr id="16" name="Shape 2029"/>
            <p:cNvSpPr/>
            <p:nvPr/>
          </p:nvSpPr>
          <p:spPr>
            <a:xfrm>
              <a:off x="0" y="0"/>
              <a:ext cx="1910969" cy="191096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17" name="Shape 2030"/>
            <p:cNvSpPr/>
            <p:nvPr/>
          </p:nvSpPr>
          <p:spPr>
            <a:xfrm>
              <a:off x="553362" y="560070"/>
              <a:ext cx="804244" cy="706915"/>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grpSp>
        <p:nvGrpSpPr>
          <p:cNvPr id="18" name="Group 2034"/>
          <p:cNvGrpSpPr/>
          <p:nvPr/>
        </p:nvGrpSpPr>
        <p:grpSpPr>
          <a:xfrm>
            <a:off x="4650100" y="1707531"/>
            <a:ext cx="712613" cy="712613"/>
            <a:chOff x="0" y="0"/>
            <a:chExt cx="1900299" cy="1900299"/>
          </a:xfrm>
        </p:grpSpPr>
        <p:sp>
          <p:nvSpPr>
            <p:cNvPr id="19" name="Shape 2032"/>
            <p:cNvSpPr/>
            <p:nvPr/>
          </p:nvSpPr>
          <p:spPr>
            <a:xfrm>
              <a:off x="0" y="0"/>
              <a:ext cx="1900300" cy="1900300"/>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20" name="Shape 2033"/>
            <p:cNvSpPr/>
            <p:nvPr/>
          </p:nvSpPr>
          <p:spPr>
            <a:xfrm rot="10800000" flipH="1">
              <a:off x="548028" y="596692"/>
              <a:ext cx="804244" cy="706916"/>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sp>
        <p:nvSpPr>
          <p:cNvPr id="32"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实施保障</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childTnLst>
                          </p:cTn>
                        </p:par>
                        <p:par>
                          <p:cTn id="12" fill="hold">
                            <p:stCondLst>
                              <p:cond delay="850"/>
                            </p:stCondLst>
                            <p:childTnLst>
                              <p:par>
                                <p:cTn id="13" presetID="53" presetClass="entr" presetSubtype="16"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500" fill="hold"/>
                                        <p:tgtEl>
                                          <p:spTgt spid="5"/>
                                        </p:tgtEl>
                                        <p:attrNameLst>
                                          <p:attrName>ppt_w</p:attrName>
                                        </p:attrNameLst>
                                      </p:cBhvr>
                                      <p:tavLst>
                                        <p:tav tm="0">
                                          <p:val>
                                            <p:fltVal val="0"/>
                                          </p:val>
                                        </p:tav>
                                        <p:tav tm="100000">
                                          <p:val>
                                            <p:strVal val="#ppt_w"/>
                                          </p:val>
                                        </p:tav>
                                      </p:tavLst>
                                    </p:anim>
                                    <p:anim calcmode="lin" valueType="num">
                                      <p:cBhvr>
                                        <p:cTn id="16" dur="500" fill="hold"/>
                                        <p:tgtEl>
                                          <p:spTgt spid="5"/>
                                        </p:tgtEl>
                                        <p:attrNameLst>
                                          <p:attrName>ppt_h</p:attrName>
                                        </p:attrNameLst>
                                      </p:cBhvr>
                                      <p:tavLst>
                                        <p:tav tm="0">
                                          <p:val>
                                            <p:fltVal val="0"/>
                                          </p:val>
                                        </p:tav>
                                        <p:tav tm="100000">
                                          <p:val>
                                            <p:strVal val="#ppt_h"/>
                                          </p:val>
                                        </p:tav>
                                      </p:tavLst>
                                    </p:anim>
                                    <p:animEffect transition="in" filter="fade">
                                      <p:cBhvr>
                                        <p:cTn id="17" dur="500"/>
                                        <p:tgtEl>
                                          <p:spTgt spid="5"/>
                                        </p:tgtEl>
                                      </p:cBhvr>
                                    </p:animEffect>
                                  </p:childTnLst>
                                </p:cTn>
                              </p:par>
                            </p:childTnLst>
                          </p:cTn>
                        </p:par>
                        <p:par>
                          <p:cTn id="18" fill="hold">
                            <p:stCondLst>
                              <p:cond delay="1350"/>
                            </p:stCondLst>
                            <p:childTnLst>
                              <p:par>
                                <p:cTn id="19" presetID="53" presetClass="entr" presetSubtype="16" fill="hold" nodeType="afterEffect">
                                  <p:stCondLst>
                                    <p:cond delay="0"/>
                                  </p:stCondLst>
                                  <p:childTnLst>
                                    <p:set>
                                      <p:cBhvr>
                                        <p:cTn id="20" dur="1" fill="hold">
                                          <p:stCondLst>
                                            <p:cond delay="0"/>
                                          </p:stCondLst>
                                        </p:cTn>
                                        <p:tgtEl>
                                          <p:spTgt spid="15"/>
                                        </p:tgtEl>
                                        <p:attrNameLst>
                                          <p:attrName>style.visibility</p:attrName>
                                        </p:attrNameLst>
                                      </p:cBhvr>
                                      <p:to>
                                        <p:strVal val="visible"/>
                                      </p:to>
                                    </p:set>
                                    <p:anim calcmode="lin" valueType="num">
                                      <p:cBhvr>
                                        <p:cTn id="21" dur="500" fill="hold"/>
                                        <p:tgtEl>
                                          <p:spTgt spid="15"/>
                                        </p:tgtEl>
                                        <p:attrNameLst>
                                          <p:attrName>ppt_w</p:attrName>
                                        </p:attrNameLst>
                                      </p:cBhvr>
                                      <p:tavLst>
                                        <p:tav tm="0">
                                          <p:val>
                                            <p:fltVal val="0"/>
                                          </p:val>
                                        </p:tav>
                                        <p:tav tm="100000">
                                          <p:val>
                                            <p:strVal val="#ppt_w"/>
                                          </p:val>
                                        </p:tav>
                                      </p:tavLst>
                                    </p:anim>
                                    <p:anim calcmode="lin" valueType="num">
                                      <p:cBhvr>
                                        <p:cTn id="22" dur="500" fill="hold"/>
                                        <p:tgtEl>
                                          <p:spTgt spid="15"/>
                                        </p:tgtEl>
                                        <p:attrNameLst>
                                          <p:attrName>ppt_h</p:attrName>
                                        </p:attrNameLst>
                                      </p:cBhvr>
                                      <p:tavLst>
                                        <p:tav tm="0">
                                          <p:val>
                                            <p:fltVal val="0"/>
                                          </p:val>
                                        </p:tav>
                                        <p:tav tm="100000">
                                          <p:val>
                                            <p:strVal val="#ppt_h"/>
                                          </p:val>
                                        </p:tav>
                                      </p:tavLst>
                                    </p:anim>
                                    <p:animEffect transition="in" filter="fade">
                                      <p:cBhvr>
                                        <p:cTn id="23" dur="500"/>
                                        <p:tgtEl>
                                          <p:spTgt spid="15"/>
                                        </p:tgtEl>
                                      </p:cBhvr>
                                    </p:animEffect>
                                  </p:childTnLst>
                                </p:cTn>
                              </p:par>
                            </p:childTnLst>
                          </p:cTn>
                        </p:par>
                        <p:par>
                          <p:cTn id="24" fill="hold">
                            <p:stCondLst>
                              <p:cond delay="185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par>
                          <p:cTn id="31" fill="hold">
                            <p:stCondLst>
                              <p:cond delay="2350"/>
                            </p:stCondLst>
                            <p:childTnLst>
                              <p:par>
                                <p:cTn id="32" presetID="53" presetClass="entr" presetSubtype="16" fill="hold" grpId="0" nodeType="after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p:cTn id="34" dur="500" fill="hold"/>
                                        <p:tgtEl>
                                          <p:spTgt spid="4"/>
                                        </p:tgtEl>
                                        <p:attrNameLst>
                                          <p:attrName>ppt_w</p:attrName>
                                        </p:attrNameLst>
                                      </p:cBhvr>
                                      <p:tavLst>
                                        <p:tav tm="0">
                                          <p:val>
                                            <p:fltVal val="0"/>
                                          </p:val>
                                        </p:tav>
                                        <p:tav tm="100000">
                                          <p:val>
                                            <p:strVal val="#ppt_w"/>
                                          </p:val>
                                        </p:tav>
                                      </p:tavLst>
                                    </p:anim>
                                    <p:anim calcmode="lin" valueType="num">
                                      <p:cBhvr>
                                        <p:cTn id="35" dur="500" fill="hold"/>
                                        <p:tgtEl>
                                          <p:spTgt spid="4"/>
                                        </p:tgtEl>
                                        <p:attrNameLst>
                                          <p:attrName>ppt_h</p:attrName>
                                        </p:attrNameLst>
                                      </p:cBhvr>
                                      <p:tavLst>
                                        <p:tav tm="0">
                                          <p:val>
                                            <p:fltVal val="0"/>
                                          </p:val>
                                        </p:tav>
                                        <p:tav tm="100000">
                                          <p:val>
                                            <p:strVal val="#ppt_h"/>
                                          </p:val>
                                        </p:tav>
                                      </p:tavLst>
                                    </p:anim>
                                    <p:animEffect transition="in" filter="fade">
                                      <p:cBhvr>
                                        <p:cTn id="36" dur="500"/>
                                        <p:tgtEl>
                                          <p:spTgt spid="4"/>
                                        </p:tgtEl>
                                      </p:cBhvr>
                                    </p:animEffect>
                                  </p:childTnLst>
                                </p:cTn>
                              </p:par>
                            </p:childTnLst>
                          </p:cTn>
                        </p:par>
                        <p:par>
                          <p:cTn id="37" fill="hold">
                            <p:stCondLst>
                              <p:cond delay="2850"/>
                            </p:stCondLst>
                            <p:childTnLst>
                              <p:par>
                                <p:cTn id="38" presetID="53" presetClass="entr" presetSubtype="16" fill="hold" nodeType="after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500" fill="hold"/>
                                        <p:tgtEl>
                                          <p:spTgt spid="18"/>
                                        </p:tgtEl>
                                        <p:attrNameLst>
                                          <p:attrName>ppt_w</p:attrName>
                                        </p:attrNameLst>
                                      </p:cBhvr>
                                      <p:tavLst>
                                        <p:tav tm="0">
                                          <p:val>
                                            <p:fltVal val="0"/>
                                          </p:val>
                                        </p:tav>
                                        <p:tav tm="100000">
                                          <p:val>
                                            <p:strVal val="#ppt_w"/>
                                          </p:val>
                                        </p:tav>
                                      </p:tavLst>
                                    </p:anim>
                                    <p:anim calcmode="lin" valueType="num">
                                      <p:cBhvr>
                                        <p:cTn id="41" dur="500" fill="hold"/>
                                        <p:tgtEl>
                                          <p:spTgt spid="18"/>
                                        </p:tgtEl>
                                        <p:attrNameLst>
                                          <p:attrName>ppt_h</p:attrName>
                                        </p:attrNameLst>
                                      </p:cBhvr>
                                      <p:tavLst>
                                        <p:tav tm="0">
                                          <p:val>
                                            <p:fltVal val="0"/>
                                          </p:val>
                                        </p:tav>
                                        <p:tav tm="100000">
                                          <p:val>
                                            <p:strVal val="#ppt_h"/>
                                          </p:val>
                                        </p:tav>
                                      </p:tavLst>
                                    </p:anim>
                                    <p:animEffect transition="in" filter="fade">
                                      <p:cBhvr>
                                        <p:cTn id="42" dur="500"/>
                                        <p:tgtEl>
                                          <p:spTgt spid="18"/>
                                        </p:tgtEl>
                                      </p:cBhvr>
                                    </p:animEffect>
                                  </p:childTnLst>
                                </p:cTn>
                              </p:par>
                            </p:childTnLst>
                          </p:cTn>
                        </p:par>
                        <p:par>
                          <p:cTn id="43" fill="hold">
                            <p:stCondLst>
                              <p:cond delay="3350"/>
                            </p:stCondLst>
                            <p:childTnLst>
                              <p:par>
                                <p:cTn id="44" presetID="10" presetClass="entr" presetSubtype="0" fill="hold" grpId="0" nodeType="after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bldLvl="0" animBg="1"/>
      <p:bldP spid="7" grpId="0" animBg="1"/>
      <p:bldP spid="8" grpId="0" animBg="1"/>
      <p:bldP spid="9" grpId="0" animBg="1"/>
      <p:bldP spid="10" grpId="0" animBg="1"/>
      <p:bldP spid="3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2014"/>
          <p:cNvSpPr/>
          <p:nvPr/>
        </p:nvSpPr>
        <p:spPr>
          <a:xfrm>
            <a:off x="5003800" y="1431290"/>
            <a:ext cx="2670810" cy="2444115"/>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5" name="Shape 2015"/>
          <p:cNvSpPr/>
          <p:nvPr/>
        </p:nvSpPr>
        <p:spPr>
          <a:xfrm>
            <a:off x="1186180" y="1431290"/>
            <a:ext cx="2670810" cy="2444115"/>
          </a:xfrm>
          <a:prstGeom prst="roundRect">
            <a:avLst>
              <a:gd name="adj" fmla="val 6918"/>
            </a:avLst>
          </a:prstGeom>
          <a:noFill/>
          <a:ln w="12700">
            <a:solidFill>
              <a:srgbClr val="A6AAA9"/>
            </a:solidFill>
            <a:miter lim="400000"/>
          </a:ln>
        </p:spPr>
        <p:txBody>
          <a:bodyPr lIns="14288" tIns="14288" rIns="14288" bIns="14288" anchor="ctr"/>
          <a:lstStyle/>
          <a:p>
            <a:pPr lvl="0"/>
            <a:endParaRPr sz="1300"/>
          </a:p>
        </p:txBody>
      </p:sp>
      <p:sp>
        <p:nvSpPr>
          <p:cNvPr id="7" name="Shape 2021"/>
          <p:cNvSpPr/>
          <p:nvPr/>
        </p:nvSpPr>
        <p:spPr>
          <a:xfrm>
            <a:off x="1747495" y="1851670"/>
            <a:ext cx="1741450" cy="382439"/>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统筹优化生态、农业、城镇空间的政策，落实控制线管控，城镇开发边界、永久基本农田保护、生态保护红线等，建立指标+空间+清单的管理模式。强化依法管制，高效治理等要求。</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Shape 2022"/>
          <p:cNvSpPr/>
          <p:nvPr/>
        </p:nvSpPr>
        <p:spPr>
          <a:xfrm>
            <a:off x="1741805" y="1537970"/>
            <a:ext cx="1905635" cy="300990"/>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落实国土空间用途管制政策</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9" name="Shape 2023"/>
          <p:cNvSpPr/>
          <p:nvPr/>
        </p:nvSpPr>
        <p:spPr>
          <a:xfrm>
            <a:off x="5565115" y="1856934"/>
            <a:ext cx="1741450" cy="364164"/>
          </a:xfrm>
          <a:prstGeom prst="rect">
            <a:avLst/>
          </a:prstGeom>
          <a:ln w="12700">
            <a:miter lim="400000"/>
          </a:ln>
        </p:spPr>
        <p:txBody>
          <a:bodyPr lIns="0" tIns="0" rIns="0" bIns="0"/>
          <a:lstStyle>
            <a:lvl1pPr algn="l">
              <a:lnSpc>
                <a:spcPct val="120000"/>
              </a:lnSpc>
              <a:spcBef>
                <a:spcPts val="2500"/>
              </a:spcBef>
              <a:defRPr sz="2000">
                <a:solidFill>
                  <a:srgbClr val="53585F"/>
                </a:solidFill>
              </a:defRPr>
            </a:lvl1pPr>
          </a:lstStyle>
          <a:p>
            <a:pPr algn="just"/>
            <a:r>
              <a:rPr sz="1000" dirty="0">
                <a:solidFill>
                  <a:schemeClr val="tx1">
                    <a:lumMod val="75000"/>
                    <a:lumOff val="25000"/>
                  </a:schemeClr>
                </a:solidFill>
                <a:latin typeface="微软雅黑" panose="020B0503020204020204" pitchFamily="34" charset="-122"/>
                <a:ea typeface="微软雅黑" panose="020B0503020204020204" pitchFamily="34" charset="-122"/>
              </a:rPr>
              <a:t>加大生态环境补偿力度，创新生态补偿方式，将生态建设专项资金列入财政预算，进一步调整优化财政支出结构。着重向欠发达地区、重要生态功能区、水系源头地区倾斜。完善税收政策，增收生态补偿税，开征新的环境税。建立以政府投入为主、全社会支持生态环境建设的投资融资体制。</a:t>
            </a:r>
            <a:endParaRPr sz="10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 name="Shape 2024"/>
          <p:cNvSpPr/>
          <p:nvPr/>
        </p:nvSpPr>
        <p:spPr>
          <a:xfrm>
            <a:off x="5559269" y="1564095"/>
            <a:ext cx="1401999" cy="301211"/>
          </a:xfrm>
          <a:prstGeom prst="rect">
            <a:avLst/>
          </a:prstGeom>
          <a:ln w="12700">
            <a:miter lim="400000"/>
          </a:ln>
        </p:spPr>
        <p:txBody>
          <a:bodyPr lIns="0" tIns="0" rIns="0" bIns="0" anchor="ctr"/>
          <a:lstStyle>
            <a:lvl1pPr algn="l">
              <a:lnSpc>
                <a:spcPct val="120000"/>
              </a:lnSpc>
              <a:defRPr sz="3500">
                <a:solidFill>
                  <a:srgbClr val="53585F"/>
                </a:solidFill>
              </a:defRPr>
            </a:lvl1pPr>
          </a:lstStyle>
          <a:p>
            <a:r>
              <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rPr>
              <a:t>加强生态补偿政策</a:t>
            </a:r>
            <a:endParaRPr lang="zh-CN" altLang="en-US" sz="12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15" name="Group 2031"/>
          <p:cNvGrpSpPr/>
          <p:nvPr/>
        </p:nvGrpSpPr>
        <p:grpSpPr>
          <a:xfrm>
            <a:off x="830480" y="1705508"/>
            <a:ext cx="716614" cy="716614"/>
            <a:chOff x="0" y="0"/>
            <a:chExt cx="1910968" cy="1910968"/>
          </a:xfrm>
        </p:grpSpPr>
        <p:sp>
          <p:nvSpPr>
            <p:cNvPr id="16" name="Shape 2029"/>
            <p:cNvSpPr/>
            <p:nvPr/>
          </p:nvSpPr>
          <p:spPr>
            <a:xfrm>
              <a:off x="0" y="0"/>
              <a:ext cx="1910969" cy="191096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17" name="Shape 2030"/>
            <p:cNvSpPr/>
            <p:nvPr/>
          </p:nvSpPr>
          <p:spPr>
            <a:xfrm>
              <a:off x="553362" y="560070"/>
              <a:ext cx="804244" cy="706915"/>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grpSp>
        <p:nvGrpSpPr>
          <p:cNvPr id="18" name="Group 2034"/>
          <p:cNvGrpSpPr/>
          <p:nvPr/>
        </p:nvGrpSpPr>
        <p:grpSpPr>
          <a:xfrm>
            <a:off x="4650100" y="1707531"/>
            <a:ext cx="712613" cy="712613"/>
            <a:chOff x="0" y="0"/>
            <a:chExt cx="1900299" cy="1900299"/>
          </a:xfrm>
        </p:grpSpPr>
        <p:sp>
          <p:nvSpPr>
            <p:cNvPr id="19" name="Shape 2032"/>
            <p:cNvSpPr/>
            <p:nvPr/>
          </p:nvSpPr>
          <p:spPr>
            <a:xfrm>
              <a:off x="0" y="0"/>
              <a:ext cx="1900300" cy="1900300"/>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cap="flat">
              <a:noFill/>
              <a:miter lim="400000"/>
            </a:ln>
            <a:effectLst/>
          </p:spPr>
          <p:txBody>
            <a:bodyPr wrap="square" lIns="25400" tIns="25400" rIns="25400" bIns="25400" numCol="1" anchor="ctr">
              <a:noAutofit/>
            </a:bodyPr>
            <a:lstStyle/>
            <a:p>
              <a:pPr lvl="0"/>
              <a:endParaRPr sz="1300"/>
            </a:p>
          </p:txBody>
        </p:sp>
        <p:sp>
          <p:nvSpPr>
            <p:cNvPr id="20" name="Shape 2033"/>
            <p:cNvSpPr/>
            <p:nvPr/>
          </p:nvSpPr>
          <p:spPr>
            <a:xfrm rot="10800000" flipH="1">
              <a:off x="548028" y="596692"/>
              <a:ext cx="804244" cy="706916"/>
            </a:xfrm>
            <a:custGeom>
              <a:avLst/>
              <a:gdLst/>
              <a:ahLst/>
              <a:cxnLst>
                <a:cxn ang="0">
                  <a:pos x="wd2" y="hd2"/>
                </a:cxn>
                <a:cxn ang="5400000">
                  <a:pos x="wd2" y="hd2"/>
                </a:cxn>
                <a:cxn ang="10800000">
                  <a:pos x="wd2" y="hd2"/>
                </a:cxn>
                <a:cxn ang="16200000">
                  <a:pos x="wd2" y="hd2"/>
                </a:cxn>
              </a:cxnLst>
              <a:rect l="0" t="0" r="r" b="b"/>
              <a:pathLst>
                <a:path w="21600" h="21600" extrusionOk="0">
                  <a:moveTo>
                    <a:pt x="8071" y="8035"/>
                  </a:moveTo>
                  <a:lnTo>
                    <a:pt x="11327" y="9235"/>
                  </a:lnTo>
                  <a:lnTo>
                    <a:pt x="14583" y="4904"/>
                  </a:lnTo>
                  <a:lnTo>
                    <a:pt x="15088" y="4330"/>
                  </a:lnTo>
                  <a:lnTo>
                    <a:pt x="17289" y="6157"/>
                  </a:lnTo>
                  <a:lnTo>
                    <a:pt x="17289" y="3078"/>
                  </a:lnTo>
                  <a:lnTo>
                    <a:pt x="17289" y="0"/>
                  </a:lnTo>
                  <a:lnTo>
                    <a:pt x="14583" y="626"/>
                  </a:lnTo>
                  <a:lnTo>
                    <a:pt x="11878" y="1200"/>
                  </a:lnTo>
                  <a:lnTo>
                    <a:pt x="14033" y="3704"/>
                  </a:lnTo>
                  <a:lnTo>
                    <a:pt x="10777" y="7409"/>
                  </a:lnTo>
                  <a:lnTo>
                    <a:pt x="7567" y="6157"/>
                  </a:lnTo>
                  <a:lnTo>
                    <a:pt x="5411" y="10487"/>
                  </a:lnTo>
                  <a:lnTo>
                    <a:pt x="2155" y="9235"/>
                  </a:lnTo>
                  <a:lnTo>
                    <a:pt x="550" y="14817"/>
                  </a:lnTo>
                  <a:lnTo>
                    <a:pt x="0" y="16017"/>
                  </a:lnTo>
                  <a:lnTo>
                    <a:pt x="1055" y="16643"/>
                  </a:lnTo>
                  <a:lnTo>
                    <a:pt x="2706" y="11113"/>
                  </a:lnTo>
                  <a:lnTo>
                    <a:pt x="5916" y="12313"/>
                  </a:lnTo>
                  <a:lnTo>
                    <a:pt x="8071" y="8035"/>
                  </a:lnTo>
                  <a:lnTo>
                    <a:pt x="8071" y="8035"/>
                  </a:lnTo>
                  <a:close/>
                  <a:moveTo>
                    <a:pt x="6466" y="21600"/>
                  </a:moveTo>
                  <a:lnTo>
                    <a:pt x="6466" y="16643"/>
                  </a:lnTo>
                  <a:lnTo>
                    <a:pt x="3761" y="16643"/>
                  </a:lnTo>
                  <a:lnTo>
                    <a:pt x="3761" y="21600"/>
                  </a:lnTo>
                  <a:lnTo>
                    <a:pt x="6466" y="21600"/>
                  </a:lnTo>
                  <a:lnTo>
                    <a:pt x="6466" y="21600"/>
                  </a:lnTo>
                  <a:close/>
                  <a:moveTo>
                    <a:pt x="10227" y="21600"/>
                  </a:moveTo>
                  <a:lnTo>
                    <a:pt x="7567" y="21600"/>
                  </a:lnTo>
                  <a:lnTo>
                    <a:pt x="7567" y="14817"/>
                  </a:lnTo>
                  <a:lnTo>
                    <a:pt x="10227" y="14817"/>
                  </a:lnTo>
                  <a:lnTo>
                    <a:pt x="10227" y="21600"/>
                  </a:lnTo>
                  <a:lnTo>
                    <a:pt x="10227" y="21600"/>
                  </a:lnTo>
                  <a:close/>
                  <a:moveTo>
                    <a:pt x="14033" y="21600"/>
                  </a:moveTo>
                  <a:lnTo>
                    <a:pt x="11327" y="21600"/>
                  </a:lnTo>
                  <a:lnTo>
                    <a:pt x="11327" y="12313"/>
                  </a:lnTo>
                  <a:lnTo>
                    <a:pt x="14033" y="12313"/>
                  </a:lnTo>
                  <a:lnTo>
                    <a:pt x="14033" y="21600"/>
                  </a:lnTo>
                  <a:lnTo>
                    <a:pt x="14033" y="21600"/>
                  </a:lnTo>
                  <a:close/>
                  <a:moveTo>
                    <a:pt x="17794" y="21600"/>
                  </a:moveTo>
                  <a:lnTo>
                    <a:pt x="15088" y="21600"/>
                  </a:lnTo>
                  <a:lnTo>
                    <a:pt x="15088" y="9861"/>
                  </a:lnTo>
                  <a:lnTo>
                    <a:pt x="17794" y="9861"/>
                  </a:lnTo>
                  <a:lnTo>
                    <a:pt x="17794" y="21600"/>
                  </a:lnTo>
                  <a:lnTo>
                    <a:pt x="17794" y="21600"/>
                  </a:lnTo>
                  <a:close/>
                  <a:moveTo>
                    <a:pt x="18894" y="6783"/>
                  </a:moveTo>
                  <a:lnTo>
                    <a:pt x="18894" y="21600"/>
                  </a:lnTo>
                  <a:lnTo>
                    <a:pt x="21600" y="21600"/>
                  </a:lnTo>
                  <a:lnTo>
                    <a:pt x="21600" y="6783"/>
                  </a:lnTo>
                  <a:lnTo>
                    <a:pt x="18894" y="6783"/>
                  </a:lnTo>
                  <a:close/>
                </a:path>
              </a:pathLst>
            </a:custGeom>
            <a:solidFill>
              <a:srgbClr val="FFFFFF"/>
            </a:solidFill>
            <a:ln w="12700" cap="flat">
              <a:noFill/>
              <a:miter lim="400000"/>
            </a:ln>
            <a:effectLst/>
          </p:spPr>
          <p:txBody>
            <a:bodyPr wrap="square" lIns="0" tIns="0" rIns="0" bIns="0" numCol="1" anchor="t">
              <a:noAutofit/>
            </a:bodyPr>
            <a:lstStyle/>
            <a:p>
              <a:pPr lvl="0"/>
              <a:endParaRPr sz="1300"/>
            </a:p>
          </p:txBody>
        </p:sp>
      </p:grpSp>
      <p:sp>
        <p:nvSpPr>
          <p:cNvPr id="32" name="Title 1"/>
          <p:cNvSpPr txBox="1"/>
          <p:nvPr/>
        </p:nvSpPr>
        <p:spPr>
          <a:xfrm>
            <a:off x="857880" y="200199"/>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9.3 </a:t>
            </a:r>
            <a:r>
              <a:rPr lang="zh-CN" altLang="en-US" sz="18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实施保障</a:t>
            </a:r>
            <a:endParaRPr lang="en-GB" altLang="zh-CN" sz="18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childTnLst>
                          </p:cTn>
                        </p:par>
                        <p:par>
                          <p:cTn id="12" fill="hold">
                            <p:stCondLst>
                              <p:cond delay="850"/>
                            </p:stCondLst>
                            <p:childTnLst>
                              <p:par>
                                <p:cTn id="13" presetID="53" presetClass="entr" presetSubtype="16"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500" fill="hold"/>
                                        <p:tgtEl>
                                          <p:spTgt spid="5"/>
                                        </p:tgtEl>
                                        <p:attrNameLst>
                                          <p:attrName>ppt_w</p:attrName>
                                        </p:attrNameLst>
                                      </p:cBhvr>
                                      <p:tavLst>
                                        <p:tav tm="0">
                                          <p:val>
                                            <p:fltVal val="0"/>
                                          </p:val>
                                        </p:tav>
                                        <p:tav tm="100000">
                                          <p:val>
                                            <p:strVal val="#ppt_w"/>
                                          </p:val>
                                        </p:tav>
                                      </p:tavLst>
                                    </p:anim>
                                    <p:anim calcmode="lin" valueType="num">
                                      <p:cBhvr>
                                        <p:cTn id="16" dur="500" fill="hold"/>
                                        <p:tgtEl>
                                          <p:spTgt spid="5"/>
                                        </p:tgtEl>
                                        <p:attrNameLst>
                                          <p:attrName>ppt_h</p:attrName>
                                        </p:attrNameLst>
                                      </p:cBhvr>
                                      <p:tavLst>
                                        <p:tav tm="0">
                                          <p:val>
                                            <p:fltVal val="0"/>
                                          </p:val>
                                        </p:tav>
                                        <p:tav tm="100000">
                                          <p:val>
                                            <p:strVal val="#ppt_h"/>
                                          </p:val>
                                        </p:tav>
                                      </p:tavLst>
                                    </p:anim>
                                    <p:animEffect transition="in" filter="fade">
                                      <p:cBhvr>
                                        <p:cTn id="17" dur="500"/>
                                        <p:tgtEl>
                                          <p:spTgt spid="5"/>
                                        </p:tgtEl>
                                      </p:cBhvr>
                                    </p:animEffect>
                                  </p:childTnLst>
                                </p:cTn>
                              </p:par>
                            </p:childTnLst>
                          </p:cTn>
                        </p:par>
                        <p:par>
                          <p:cTn id="18" fill="hold">
                            <p:stCondLst>
                              <p:cond delay="1350"/>
                            </p:stCondLst>
                            <p:childTnLst>
                              <p:par>
                                <p:cTn id="19" presetID="53" presetClass="entr" presetSubtype="16" fill="hold" nodeType="afterEffect">
                                  <p:stCondLst>
                                    <p:cond delay="0"/>
                                  </p:stCondLst>
                                  <p:childTnLst>
                                    <p:set>
                                      <p:cBhvr>
                                        <p:cTn id="20" dur="1" fill="hold">
                                          <p:stCondLst>
                                            <p:cond delay="0"/>
                                          </p:stCondLst>
                                        </p:cTn>
                                        <p:tgtEl>
                                          <p:spTgt spid="15"/>
                                        </p:tgtEl>
                                        <p:attrNameLst>
                                          <p:attrName>style.visibility</p:attrName>
                                        </p:attrNameLst>
                                      </p:cBhvr>
                                      <p:to>
                                        <p:strVal val="visible"/>
                                      </p:to>
                                    </p:set>
                                    <p:anim calcmode="lin" valueType="num">
                                      <p:cBhvr>
                                        <p:cTn id="21" dur="500" fill="hold"/>
                                        <p:tgtEl>
                                          <p:spTgt spid="15"/>
                                        </p:tgtEl>
                                        <p:attrNameLst>
                                          <p:attrName>ppt_w</p:attrName>
                                        </p:attrNameLst>
                                      </p:cBhvr>
                                      <p:tavLst>
                                        <p:tav tm="0">
                                          <p:val>
                                            <p:fltVal val="0"/>
                                          </p:val>
                                        </p:tav>
                                        <p:tav tm="100000">
                                          <p:val>
                                            <p:strVal val="#ppt_w"/>
                                          </p:val>
                                        </p:tav>
                                      </p:tavLst>
                                    </p:anim>
                                    <p:anim calcmode="lin" valueType="num">
                                      <p:cBhvr>
                                        <p:cTn id="22" dur="500" fill="hold"/>
                                        <p:tgtEl>
                                          <p:spTgt spid="15"/>
                                        </p:tgtEl>
                                        <p:attrNameLst>
                                          <p:attrName>ppt_h</p:attrName>
                                        </p:attrNameLst>
                                      </p:cBhvr>
                                      <p:tavLst>
                                        <p:tav tm="0">
                                          <p:val>
                                            <p:fltVal val="0"/>
                                          </p:val>
                                        </p:tav>
                                        <p:tav tm="100000">
                                          <p:val>
                                            <p:strVal val="#ppt_h"/>
                                          </p:val>
                                        </p:tav>
                                      </p:tavLst>
                                    </p:anim>
                                    <p:animEffect transition="in" filter="fade">
                                      <p:cBhvr>
                                        <p:cTn id="23" dur="500"/>
                                        <p:tgtEl>
                                          <p:spTgt spid="15"/>
                                        </p:tgtEl>
                                      </p:cBhvr>
                                    </p:animEffect>
                                  </p:childTnLst>
                                </p:cTn>
                              </p:par>
                            </p:childTnLst>
                          </p:cTn>
                        </p:par>
                        <p:par>
                          <p:cTn id="24" fill="hold">
                            <p:stCondLst>
                              <p:cond delay="185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par>
                          <p:cTn id="31" fill="hold">
                            <p:stCondLst>
                              <p:cond delay="2350"/>
                            </p:stCondLst>
                            <p:childTnLst>
                              <p:par>
                                <p:cTn id="32" presetID="53" presetClass="entr" presetSubtype="16" fill="hold" grpId="0" nodeType="after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p:cTn id="34" dur="500" fill="hold"/>
                                        <p:tgtEl>
                                          <p:spTgt spid="4"/>
                                        </p:tgtEl>
                                        <p:attrNameLst>
                                          <p:attrName>ppt_w</p:attrName>
                                        </p:attrNameLst>
                                      </p:cBhvr>
                                      <p:tavLst>
                                        <p:tav tm="0">
                                          <p:val>
                                            <p:fltVal val="0"/>
                                          </p:val>
                                        </p:tav>
                                        <p:tav tm="100000">
                                          <p:val>
                                            <p:strVal val="#ppt_w"/>
                                          </p:val>
                                        </p:tav>
                                      </p:tavLst>
                                    </p:anim>
                                    <p:anim calcmode="lin" valueType="num">
                                      <p:cBhvr>
                                        <p:cTn id="35" dur="500" fill="hold"/>
                                        <p:tgtEl>
                                          <p:spTgt spid="4"/>
                                        </p:tgtEl>
                                        <p:attrNameLst>
                                          <p:attrName>ppt_h</p:attrName>
                                        </p:attrNameLst>
                                      </p:cBhvr>
                                      <p:tavLst>
                                        <p:tav tm="0">
                                          <p:val>
                                            <p:fltVal val="0"/>
                                          </p:val>
                                        </p:tav>
                                        <p:tav tm="100000">
                                          <p:val>
                                            <p:strVal val="#ppt_h"/>
                                          </p:val>
                                        </p:tav>
                                      </p:tavLst>
                                    </p:anim>
                                    <p:animEffect transition="in" filter="fade">
                                      <p:cBhvr>
                                        <p:cTn id="36" dur="500"/>
                                        <p:tgtEl>
                                          <p:spTgt spid="4"/>
                                        </p:tgtEl>
                                      </p:cBhvr>
                                    </p:animEffect>
                                  </p:childTnLst>
                                </p:cTn>
                              </p:par>
                            </p:childTnLst>
                          </p:cTn>
                        </p:par>
                        <p:par>
                          <p:cTn id="37" fill="hold">
                            <p:stCondLst>
                              <p:cond delay="2850"/>
                            </p:stCondLst>
                            <p:childTnLst>
                              <p:par>
                                <p:cTn id="38" presetID="53" presetClass="entr" presetSubtype="16" fill="hold" nodeType="after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500" fill="hold"/>
                                        <p:tgtEl>
                                          <p:spTgt spid="18"/>
                                        </p:tgtEl>
                                        <p:attrNameLst>
                                          <p:attrName>ppt_w</p:attrName>
                                        </p:attrNameLst>
                                      </p:cBhvr>
                                      <p:tavLst>
                                        <p:tav tm="0">
                                          <p:val>
                                            <p:fltVal val="0"/>
                                          </p:val>
                                        </p:tav>
                                        <p:tav tm="100000">
                                          <p:val>
                                            <p:strVal val="#ppt_w"/>
                                          </p:val>
                                        </p:tav>
                                      </p:tavLst>
                                    </p:anim>
                                    <p:anim calcmode="lin" valueType="num">
                                      <p:cBhvr>
                                        <p:cTn id="41" dur="500" fill="hold"/>
                                        <p:tgtEl>
                                          <p:spTgt spid="18"/>
                                        </p:tgtEl>
                                        <p:attrNameLst>
                                          <p:attrName>ppt_h</p:attrName>
                                        </p:attrNameLst>
                                      </p:cBhvr>
                                      <p:tavLst>
                                        <p:tav tm="0">
                                          <p:val>
                                            <p:fltVal val="0"/>
                                          </p:val>
                                        </p:tav>
                                        <p:tav tm="100000">
                                          <p:val>
                                            <p:strVal val="#ppt_h"/>
                                          </p:val>
                                        </p:tav>
                                      </p:tavLst>
                                    </p:anim>
                                    <p:animEffect transition="in" filter="fade">
                                      <p:cBhvr>
                                        <p:cTn id="42" dur="500"/>
                                        <p:tgtEl>
                                          <p:spTgt spid="18"/>
                                        </p:tgtEl>
                                      </p:cBhvr>
                                    </p:animEffect>
                                  </p:childTnLst>
                                </p:cTn>
                              </p:par>
                            </p:childTnLst>
                          </p:cTn>
                        </p:par>
                        <p:par>
                          <p:cTn id="43" fill="hold">
                            <p:stCondLst>
                              <p:cond delay="3350"/>
                            </p:stCondLst>
                            <p:childTnLst>
                              <p:par>
                                <p:cTn id="44" presetID="10" presetClass="entr" presetSubtype="0" fill="hold" grpId="0" nodeType="after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bldLvl="0" animBg="1"/>
      <p:bldP spid="7" grpId="0" animBg="1"/>
      <p:bldP spid="8" grpId="0" animBg="1"/>
      <p:bldP spid="9" grpId="0" animBg="1"/>
      <p:bldP spid="10" grpId="0" animBg="1"/>
      <p:bldP spid="3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37119" y="8174"/>
            <a:ext cx="9144000" cy="31748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Rectangle 3"/>
          <p:cNvSpPr txBox="1">
            <a:spLocks noChangeArrowheads="1"/>
          </p:cNvSpPr>
          <p:nvPr/>
        </p:nvSpPr>
        <p:spPr>
          <a:xfrm>
            <a:off x="1255568" y="1955815"/>
            <a:ext cx="5141491" cy="50244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zh-CN" altLang="en-US" sz="3000" b="1" dirty="0">
                <a:solidFill>
                  <a:schemeClr val="bg1"/>
                </a:solidFill>
                <a:latin typeface="微软雅黑" panose="020B0503020204020204" pitchFamily="34" charset="-122"/>
                <a:ea typeface="微软雅黑" panose="020B0503020204020204" pitchFamily="34" charset="-122"/>
              </a:rPr>
              <a:t>意见建议反馈方式</a:t>
            </a:r>
            <a:endParaRPr lang="zh-CN" altLang="en-US" sz="3000" b="1" dirty="0">
              <a:solidFill>
                <a:schemeClr val="bg1"/>
              </a:solidFill>
              <a:latin typeface="微软雅黑" panose="020B0503020204020204" pitchFamily="34" charset="-122"/>
              <a:ea typeface="微软雅黑" panose="020B0503020204020204" pitchFamily="34" charset="-122"/>
            </a:endParaRPr>
          </a:p>
        </p:txBody>
      </p:sp>
      <p:cxnSp>
        <p:nvCxnSpPr>
          <p:cNvPr id="46" name="直接连接符 5"/>
          <p:cNvCxnSpPr>
            <a:cxnSpLocks noChangeShapeType="1"/>
          </p:cNvCxnSpPr>
          <p:nvPr/>
        </p:nvCxnSpPr>
        <p:spPr bwMode="auto">
          <a:xfrm flipH="1">
            <a:off x="3923928" y="2486603"/>
            <a:ext cx="4617801" cy="0"/>
          </a:xfrm>
          <a:prstGeom prst="line">
            <a:avLst/>
          </a:prstGeom>
          <a:noFill/>
          <a:ln w="1270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49" name="组合 48"/>
          <p:cNvGrpSpPr/>
          <p:nvPr/>
        </p:nvGrpSpPr>
        <p:grpSpPr>
          <a:xfrm>
            <a:off x="8633370" y="4620835"/>
            <a:ext cx="432048" cy="432834"/>
            <a:chOff x="6084168" y="1274820"/>
            <a:chExt cx="432048" cy="432834"/>
          </a:xfrm>
        </p:grpSpPr>
        <p:sp>
          <p:nvSpPr>
            <p:cNvPr id="50" name="椭圆 22"/>
            <p:cNvSpPr>
              <a:spLocks noChangeArrowheads="1"/>
            </p:cNvSpPr>
            <p:nvPr/>
          </p:nvSpPr>
          <p:spPr bwMode="auto">
            <a:xfrm>
              <a:off x="6084168" y="1274820"/>
              <a:ext cx="432048" cy="432834"/>
            </a:xfrm>
            <a:prstGeom prst="ellipse">
              <a:avLst/>
            </a:prstGeom>
            <a:solidFill>
              <a:srgbClr val="92D050"/>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51" name="Freeform 59"/>
            <p:cNvSpPr>
              <a:spLocks noChangeArrowheads="1"/>
            </p:cNvSpPr>
            <p:nvPr/>
          </p:nvSpPr>
          <p:spPr bwMode="auto">
            <a:xfrm>
              <a:off x="6180302" y="1365898"/>
              <a:ext cx="239780" cy="250679"/>
            </a:xfrm>
            <a:custGeom>
              <a:avLst/>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52" name="组合 51"/>
          <p:cNvGrpSpPr/>
          <p:nvPr/>
        </p:nvGrpSpPr>
        <p:grpSpPr>
          <a:xfrm>
            <a:off x="7337226" y="4621228"/>
            <a:ext cx="432048" cy="432048"/>
            <a:chOff x="4788024" y="1275213"/>
            <a:chExt cx="432048" cy="432048"/>
          </a:xfrm>
        </p:grpSpPr>
        <p:sp>
          <p:nvSpPr>
            <p:cNvPr id="53"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54" name="Freeform 110"/>
            <p:cNvSpPr>
              <a:spLocks noChangeArrowheads="1"/>
            </p:cNvSpPr>
            <p:nvPr/>
          </p:nvSpPr>
          <p:spPr bwMode="auto">
            <a:xfrm>
              <a:off x="4891102" y="1366806"/>
              <a:ext cx="250679" cy="248862"/>
            </a:xfrm>
            <a:custGeom>
              <a:avLst/>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55" name="组合 54"/>
          <p:cNvGrpSpPr/>
          <p:nvPr/>
        </p:nvGrpSpPr>
        <p:grpSpPr>
          <a:xfrm>
            <a:off x="7985298" y="4620835"/>
            <a:ext cx="432833" cy="432834"/>
            <a:chOff x="5436096" y="1274820"/>
            <a:chExt cx="432833" cy="432834"/>
          </a:xfrm>
        </p:grpSpPr>
        <p:sp>
          <p:nvSpPr>
            <p:cNvPr id="56"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57" name="Freeform 16"/>
            <p:cNvSpPr>
              <a:spLocks noChangeArrowheads="1"/>
            </p:cNvSpPr>
            <p:nvPr/>
          </p:nvSpPr>
          <p:spPr bwMode="auto">
            <a:xfrm>
              <a:off x="5554420" y="1377705"/>
              <a:ext cx="196183" cy="227065"/>
            </a:xfrm>
            <a:custGeom>
              <a:avLst/>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58" name="组合 57"/>
          <p:cNvGrpSpPr/>
          <p:nvPr/>
        </p:nvGrpSpPr>
        <p:grpSpPr>
          <a:xfrm>
            <a:off x="6041082" y="4620835"/>
            <a:ext cx="432833" cy="432834"/>
            <a:chOff x="3491880" y="1274820"/>
            <a:chExt cx="432833" cy="432834"/>
          </a:xfrm>
        </p:grpSpPr>
        <p:sp>
          <p:nvSpPr>
            <p:cNvPr id="59" name="椭圆 16"/>
            <p:cNvSpPr>
              <a:spLocks noChangeArrowheads="1"/>
            </p:cNvSpPr>
            <p:nvPr/>
          </p:nvSpPr>
          <p:spPr bwMode="auto">
            <a:xfrm>
              <a:off x="3491880" y="1274820"/>
              <a:ext cx="432833" cy="432834"/>
            </a:xfrm>
            <a:prstGeom prst="ellipse">
              <a:avLst/>
            </a:prstGeom>
            <a:solidFill>
              <a:srgbClr val="FF0000"/>
            </a:solidFill>
            <a:ln>
              <a:noFill/>
            </a:ln>
            <a:extLst>
              <a:ext uri="{91240B29-F687-4F45-9708-019B960494DF}">
                <a14:hiddenLine xmlns:a14="http://schemas.microsoft.com/office/drawing/2010/main" w="9525">
                  <a:solidFill>
                    <a:srgbClr val="000000"/>
                  </a:solidFill>
                  <a:round/>
                </a14:hiddenLine>
              </a:ext>
            </a:extLst>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60" name="Freeform 75"/>
            <p:cNvSpPr>
              <a:spLocks noChangeArrowheads="1"/>
            </p:cNvSpPr>
            <p:nvPr/>
          </p:nvSpPr>
          <p:spPr bwMode="auto">
            <a:xfrm>
              <a:off x="3583864" y="1385879"/>
              <a:ext cx="248863" cy="210716"/>
            </a:xfrm>
            <a:custGeom>
              <a:avLst/>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34290" tIns="17145" rIns="34290" bIns="17145" anchor="ctr"/>
            <a:lstStyle/>
            <a:p>
              <a:endParaRPr lang="en-US">
                <a:latin typeface="Roboto Light"/>
              </a:endParaRPr>
            </a:p>
          </p:txBody>
        </p:sp>
      </p:grpSp>
      <p:grpSp>
        <p:nvGrpSpPr>
          <p:cNvPr id="61" name="组合 60"/>
          <p:cNvGrpSpPr/>
          <p:nvPr/>
        </p:nvGrpSpPr>
        <p:grpSpPr>
          <a:xfrm>
            <a:off x="6689154" y="4620835"/>
            <a:ext cx="432833" cy="432834"/>
            <a:chOff x="4139952" y="1274820"/>
            <a:chExt cx="432833" cy="432834"/>
          </a:xfrm>
        </p:grpSpPr>
        <p:sp>
          <p:nvSpPr>
            <p:cNvPr id="62"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en-US">
                <a:solidFill>
                  <a:srgbClr val="FFFFFF"/>
                </a:solidFill>
                <a:latin typeface="Calibri" panose="020F0502020204030204" pitchFamily="34" charset="0"/>
              </a:endParaRPr>
            </a:p>
          </p:txBody>
        </p:sp>
        <p:sp>
          <p:nvSpPr>
            <p:cNvPr id="63" name="Freeform 84"/>
            <p:cNvSpPr>
              <a:spLocks noChangeArrowheads="1"/>
            </p:cNvSpPr>
            <p:nvPr/>
          </p:nvSpPr>
          <p:spPr bwMode="auto">
            <a:xfrm>
              <a:off x="4241546" y="1366806"/>
              <a:ext cx="248863" cy="248863"/>
            </a:xfrm>
            <a:custGeom>
              <a:avLst/>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34290" tIns="17145" rIns="34290" bIns="17145" anchor="ctr"/>
            <a:lstStyle/>
            <a:p>
              <a:endParaRPr lang="en-US">
                <a:latin typeface="Roboto Light"/>
              </a:endParaRPr>
            </a:p>
          </p:txBody>
        </p:sp>
      </p:grpSp>
    </p:spTree>
  </p:cSld>
  <p:clrMapOvr>
    <a:masterClrMapping/>
  </p:clrMapOvr>
  <p:transition spd="slow" advTm="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43"/>
                                        </p:tgtEl>
                                        <p:attrNameLst>
                                          <p:attrName>style.visibility</p:attrName>
                                        </p:attrNameLst>
                                      </p:cBhvr>
                                      <p:to>
                                        <p:strVal val="visible"/>
                                      </p:to>
                                    </p:set>
                                    <p:anim calcmode="lin" valueType="num">
                                      <p:cBhvr>
                                        <p:cTn id="7" dur="500" fill="hold"/>
                                        <p:tgtEl>
                                          <p:spTgt spid="4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3"/>
                                        </p:tgtEl>
                                        <p:attrNameLst>
                                          <p:attrName>ppt_y</p:attrName>
                                        </p:attrNameLst>
                                      </p:cBhvr>
                                      <p:tavLst>
                                        <p:tav tm="0">
                                          <p:val>
                                            <p:strVal val="#ppt_y"/>
                                          </p:val>
                                        </p:tav>
                                        <p:tav tm="100000">
                                          <p:val>
                                            <p:strVal val="#ppt_y"/>
                                          </p:val>
                                        </p:tav>
                                      </p:tavLst>
                                    </p:anim>
                                    <p:anim calcmode="lin" valueType="num">
                                      <p:cBhvr>
                                        <p:cTn id="9" dur="500" fill="hold"/>
                                        <p:tgtEl>
                                          <p:spTgt spid="4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3"/>
                                        </p:tgtEl>
                                      </p:cBhvr>
                                    </p:animEffect>
                                  </p:childTnLst>
                                </p:cTn>
                              </p:par>
                            </p:childTnLst>
                          </p:cTn>
                        </p:par>
                        <p:par>
                          <p:cTn id="12" fill="hold">
                            <p:stCondLst>
                              <p:cond delay="850"/>
                            </p:stCondLst>
                            <p:childTnLst>
                              <p:par>
                                <p:cTn id="13" presetID="22" presetClass="entr" presetSubtype="2" fill="hold"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wipe(right)">
                                      <p:cBhvr>
                                        <p:cTn id="15" dur="1000"/>
                                        <p:tgtEl>
                                          <p:spTgt spid="46"/>
                                        </p:tgtEl>
                                      </p:cBhvr>
                                    </p:animEffect>
                                  </p:childTnLst>
                                </p:cTn>
                              </p:par>
                            </p:childTnLst>
                          </p:cTn>
                        </p:par>
                        <p:par>
                          <p:cTn id="16" fill="hold">
                            <p:stCondLst>
                              <p:cond delay="1850"/>
                            </p:stCondLst>
                            <p:childTnLst>
                              <p:par>
                                <p:cTn id="17" presetID="53" presetClass="entr" presetSubtype="16" fill="hold" nodeType="afterEffect">
                                  <p:stCondLst>
                                    <p:cond delay="0"/>
                                  </p:stCondLst>
                                  <p:childTnLst>
                                    <p:set>
                                      <p:cBhvr>
                                        <p:cTn id="18" dur="1" fill="hold">
                                          <p:stCondLst>
                                            <p:cond delay="0"/>
                                          </p:stCondLst>
                                        </p:cTn>
                                        <p:tgtEl>
                                          <p:spTgt spid="58"/>
                                        </p:tgtEl>
                                        <p:attrNameLst>
                                          <p:attrName>style.visibility</p:attrName>
                                        </p:attrNameLst>
                                      </p:cBhvr>
                                      <p:to>
                                        <p:strVal val="visible"/>
                                      </p:to>
                                    </p:set>
                                    <p:anim calcmode="lin" valueType="num">
                                      <p:cBhvr>
                                        <p:cTn id="19" dur="500" fill="hold"/>
                                        <p:tgtEl>
                                          <p:spTgt spid="58"/>
                                        </p:tgtEl>
                                        <p:attrNameLst>
                                          <p:attrName>ppt_w</p:attrName>
                                        </p:attrNameLst>
                                      </p:cBhvr>
                                      <p:tavLst>
                                        <p:tav tm="0">
                                          <p:val>
                                            <p:fltVal val="0"/>
                                          </p:val>
                                        </p:tav>
                                        <p:tav tm="100000">
                                          <p:val>
                                            <p:strVal val="#ppt_w"/>
                                          </p:val>
                                        </p:tav>
                                      </p:tavLst>
                                    </p:anim>
                                    <p:anim calcmode="lin" valueType="num">
                                      <p:cBhvr>
                                        <p:cTn id="20" dur="500" fill="hold"/>
                                        <p:tgtEl>
                                          <p:spTgt spid="58"/>
                                        </p:tgtEl>
                                        <p:attrNameLst>
                                          <p:attrName>ppt_h</p:attrName>
                                        </p:attrNameLst>
                                      </p:cBhvr>
                                      <p:tavLst>
                                        <p:tav tm="0">
                                          <p:val>
                                            <p:fltVal val="0"/>
                                          </p:val>
                                        </p:tav>
                                        <p:tav tm="100000">
                                          <p:val>
                                            <p:strVal val="#ppt_h"/>
                                          </p:val>
                                        </p:tav>
                                      </p:tavLst>
                                    </p:anim>
                                    <p:animEffect transition="in" filter="fade">
                                      <p:cBhvr>
                                        <p:cTn id="21" dur="500"/>
                                        <p:tgtEl>
                                          <p:spTgt spid="58"/>
                                        </p:tgtEl>
                                      </p:cBhvr>
                                    </p:animEffect>
                                  </p:childTnLst>
                                </p:cTn>
                              </p:par>
                              <p:par>
                                <p:cTn id="22" presetID="53" presetClass="entr" presetSubtype="16" fill="hold" nodeType="withEffect">
                                  <p:stCondLst>
                                    <p:cond delay="200"/>
                                  </p:stCondLst>
                                  <p:childTnLst>
                                    <p:set>
                                      <p:cBhvr>
                                        <p:cTn id="23" dur="1" fill="hold">
                                          <p:stCondLst>
                                            <p:cond delay="0"/>
                                          </p:stCondLst>
                                        </p:cTn>
                                        <p:tgtEl>
                                          <p:spTgt spid="61"/>
                                        </p:tgtEl>
                                        <p:attrNameLst>
                                          <p:attrName>style.visibility</p:attrName>
                                        </p:attrNameLst>
                                      </p:cBhvr>
                                      <p:to>
                                        <p:strVal val="visible"/>
                                      </p:to>
                                    </p:set>
                                    <p:anim calcmode="lin" valueType="num">
                                      <p:cBhvr>
                                        <p:cTn id="24" dur="500" fill="hold"/>
                                        <p:tgtEl>
                                          <p:spTgt spid="61"/>
                                        </p:tgtEl>
                                        <p:attrNameLst>
                                          <p:attrName>ppt_w</p:attrName>
                                        </p:attrNameLst>
                                      </p:cBhvr>
                                      <p:tavLst>
                                        <p:tav tm="0">
                                          <p:val>
                                            <p:fltVal val="0"/>
                                          </p:val>
                                        </p:tav>
                                        <p:tav tm="100000">
                                          <p:val>
                                            <p:strVal val="#ppt_w"/>
                                          </p:val>
                                        </p:tav>
                                      </p:tavLst>
                                    </p:anim>
                                    <p:anim calcmode="lin" valueType="num">
                                      <p:cBhvr>
                                        <p:cTn id="25" dur="500" fill="hold"/>
                                        <p:tgtEl>
                                          <p:spTgt spid="61"/>
                                        </p:tgtEl>
                                        <p:attrNameLst>
                                          <p:attrName>ppt_h</p:attrName>
                                        </p:attrNameLst>
                                      </p:cBhvr>
                                      <p:tavLst>
                                        <p:tav tm="0">
                                          <p:val>
                                            <p:fltVal val="0"/>
                                          </p:val>
                                        </p:tav>
                                        <p:tav tm="100000">
                                          <p:val>
                                            <p:strVal val="#ppt_h"/>
                                          </p:val>
                                        </p:tav>
                                      </p:tavLst>
                                    </p:anim>
                                    <p:animEffect transition="in" filter="fade">
                                      <p:cBhvr>
                                        <p:cTn id="26" dur="500"/>
                                        <p:tgtEl>
                                          <p:spTgt spid="61"/>
                                        </p:tgtEl>
                                      </p:cBhvr>
                                    </p:animEffect>
                                  </p:childTnLst>
                                </p:cTn>
                              </p:par>
                              <p:par>
                                <p:cTn id="27" presetID="53" presetClass="entr" presetSubtype="16" fill="hold" nodeType="withEffect">
                                  <p:stCondLst>
                                    <p:cond delay="400"/>
                                  </p:stCondLst>
                                  <p:childTnLst>
                                    <p:set>
                                      <p:cBhvr>
                                        <p:cTn id="28" dur="1" fill="hold">
                                          <p:stCondLst>
                                            <p:cond delay="0"/>
                                          </p:stCondLst>
                                        </p:cTn>
                                        <p:tgtEl>
                                          <p:spTgt spid="52"/>
                                        </p:tgtEl>
                                        <p:attrNameLst>
                                          <p:attrName>style.visibility</p:attrName>
                                        </p:attrNameLst>
                                      </p:cBhvr>
                                      <p:to>
                                        <p:strVal val="visible"/>
                                      </p:to>
                                    </p:set>
                                    <p:anim calcmode="lin" valueType="num">
                                      <p:cBhvr>
                                        <p:cTn id="29" dur="500" fill="hold"/>
                                        <p:tgtEl>
                                          <p:spTgt spid="52"/>
                                        </p:tgtEl>
                                        <p:attrNameLst>
                                          <p:attrName>ppt_w</p:attrName>
                                        </p:attrNameLst>
                                      </p:cBhvr>
                                      <p:tavLst>
                                        <p:tav tm="0">
                                          <p:val>
                                            <p:fltVal val="0"/>
                                          </p:val>
                                        </p:tav>
                                        <p:tav tm="100000">
                                          <p:val>
                                            <p:strVal val="#ppt_w"/>
                                          </p:val>
                                        </p:tav>
                                      </p:tavLst>
                                    </p:anim>
                                    <p:anim calcmode="lin" valueType="num">
                                      <p:cBhvr>
                                        <p:cTn id="30" dur="500" fill="hold"/>
                                        <p:tgtEl>
                                          <p:spTgt spid="52"/>
                                        </p:tgtEl>
                                        <p:attrNameLst>
                                          <p:attrName>ppt_h</p:attrName>
                                        </p:attrNameLst>
                                      </p:cBhvr>
                                      <p:tavLst>
                                        <p:tav tm="0">
                                          <p:val>
                                            <p:fltVal val="0"/>
                                          </p:val>
                                        </p:tav>
                                        <p:tav tm="100000">
                                          <p:val>
                                            <p:strVal val="#ppt_h"/>
                                          </p:val>
                                        </p:tav>
                                      </p:tavLst>
                                    </p:anim>
                                    <p:animEffect transition="in" filter="fade">
                                      <p:cBhvr>
                                        <p:cTn id="31" dur="500"/>
                                        <p:tgtEl>
                                          <p:spTgt spid="52"/>
                                        </p:tgtEl>
                                      </p:cBhvr>
                                    </p:animEffect>
                                  </p:childTnLst>
                                </p:cTn>
                              </p:par>
                              <p:par>
                                <p:cTn id="32" presetID="53" presetClass="entr" presetSubtype="16" fill="hold" nodeType="withEffect">
                                  <p:stCondLst>
                                    <p:cond delay="600"/>
                                  </p:stCondLst>
                                  <p:childTnLst>
                                    <p:set>
                                      <p:cBhvr>
                                        <p:cTn id="33" dur="1" fill="hold">
                                          <p:stCondLst>
                                            <p:cond delay="0"/>
                                          </p:stCondLst>
                                        </p:cTn>
                                        <p:tgtEl>
                                          <p:spTgt spid="55"/>
                                        </p:tgtEl>
                                        <p:attrNameLst>
                                          <p:attrName>style.visibility</p:attrName>
                                        </p:attrNameLst>
                                      </p:cBhvr>
                                      <p:to>
                                        <p:strVal val="visible"/>
                                      </p:to>
                                    </p:set>
                                    <p:anim calcmode="lin" valueType="num">
                                      <p:cBhvr>
                                        <p:cTn id="34" dur="500" fill="hold"/>
                                        <p:tgtEl>
                                          <p:spTgt spid="55"/>
                                        </p:tgtEl>
                                        <p:attrNameLst>
                                          <p:attrName>ppt_w</p:attrName>
                                        </p:attrNameLst>
                                      </p:cBhvr>
                                      <p:tavLst>
                                        <p:tav tm="0">
                                          <p:val>
                                            <p:fltVal val="0"/>
                                          </p:val>
                                        </p:tav>
                                        <p:tav tm="100000">
                                          <p:val>
                                            <p:strVal val="#ppt_w"/>
                                          </p:val>
                                        </p:tav>
                                      </p:tavLst>
                                    </p:anim>
                                    <p:anim calcmode="lin" valueType="num">
                                      <p:cBhvr>
                                        <p:cTn id="35" dur="500" fill="hold"/>
                                        <p:tgtEl>
                                          <p:spTgt spid="55"/>
                                        </p:tgtEl>
                                        <p:attrNameLst>
                                          <p:attrName>ppt_h</p:attrName>
                                        </p:attrNameLst>
                                      </p:cBhvr>
                                      <p:tavLst>
                                        <p:tav tm="0">
                                          <p:val>
                                            <p:fltVal val="0"/>
                                          </p:val>
                                        </p:tav>
                                        <p:tav tm="100000">
                                          <p:val>
                                            <p:strVal val="#ppt_h"/>
                                          </p:val>
                                        </p:tav>
                                      </p:tavLst>
                                    </p:anim>
                                    <p:animEffect transition="in" filter="fade">
                                      <p:cBhvr>
                                        <p:cTn id="36" dur="500"/>
                                        <p:tgtEl>
                                          <p:spTgt spid="55"/>
                                        </p:tgtEl>
                                      </p:cBhvr>
                                    </p:animEffect>
                                  </p:childTnLst>
                                </p:cTn>
                              </p:par>
                              <p:par>
                                <p:cTn id="37" presetID="53" presetClass="entr" presetSubtype="16" fill="hold" nodeType="withEffect">
                                  <p:stCondLst>
                                    <p:cond delay="800"/>
                                  </p:stCondLst>
                                  <p:childTnLst>
                                    <p:set>
                                      <p:cBhvr>
                                        <p:cTn id="38" dur="1" fill="hold">
                                          <p:stCondLst>
                                            <p:cond delay="0"/>
                                          </p:stCondLst>
                                        </p:cTn>
                                        <p:tgtEl>
                                          <p:spTgt spid="49"/>
                                        </p:tgtEl>
                                        <p:attrNameLst>
                                          <p:attrName>style.visibility</p:attrName>
                                        </p:attrNameLst>
                                      </p:cBhvr>
                                      <p:to>
                                        <p:strVal val="visible"/>
                                      </p:to>
                                    </p:set>
                                    <p:anim calcmode="lin" valueType="num">
                                      <p:cBhvr>
                                        <p:cTn id="39" dur="500" fill="hold"/>
                                        <p:tgtEl>
                                          <p:spTgt spid="49"/>
                                        </p:tgtEl>
                                        <p:attrNameLst>
                                          <p:attrName>ppt_w</p:attrName>
                                        </p:attrNameLst>
                                      </p:cBhvr>
                                      <p:tavLst>
                                        <p:tav tm="0">
                                          <p:val>
                                            <p:fltVal val="0"/>
                                          </p:val>
                                        </p:tav>
                                        <p:tav tm="100000">
                                          <p:val>
                                            <p:strVal val="#ppt_w"/>
                                          </p:val>
                                        </p:tav>
                                      </p:tavLst>
                                    </p:anim>
                                    <p:anim calcmode="lin" valueType="num">
                                      <p:cBhvr>
                                        <p:cTn id="40" dur="500" fill="hold"/>
                                        <p:tgtEl>
                                          <p:spTgt spid="49"/>
                                        </p:tgtEl>
                                        <p:attrNameLst>
                                          <p:attrName>ppt_h</p:attrName>
                                        </p:attrNameLst>
                                      </p:cBhvr>
                                      <p:tavLst>
                                        <p:tav tm="0">
                                          <p:val>
                                            <p:fltVal val="0"/>
                                          </p:val>
                                        </p:tav>
                                        <p:tav tm="100000">
                                          <p:val>
                                            <p:strVal val="#ppt_h"/>
                                          </p:val>
                                        </p:tav>
                                      </p:tavLst>
                                    </p:anim>
                                    <p:animEffect transition="in" filter="fade">
                                      <p:cBhvr>
                                        <p:cTn id="41"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utoUpdateAnimBg="0"/>
    </p:bldLst>
  </p:timing>
</p:sld>
</file>

<file path=ppt/tags/tag1.xml><?xml version="1.0" encoding="utf-8"?>
<p:tagLst xmlns:p="http://schemas.openxmlformats.org/presentationml/2006/main">
  <p:tag name="TABLE_ENDDRAG_ORIGIN_RECT" val="313*273"/>
  <p:tag name="TABLE_ENDDRAG_RECT" val="19*82*313*273"/>
</p:tagLst>
</file>

<file path=ppt/tags/tag2.xml><?xml version="1.0" encoding="utf-8"?>
<p:tagLst xmlns:p="http://schemas.openxmlformats.org/presentationml/2006/main">
  <p:tag name="TABLE_ENDDRAG_ORIGIN_RECT" val="621*208"/>
  <p:tag name="TABLE_ENDDRAG_RECT" val="55*83*621*208"/>
</p:tagLst>
</file>

<file path=ppt/tags/tag3.xml><?xml version="1.0" encoding="utf-8"?>
<p:tagLst xmlns:p="http://schemas.openxmlformats.org/presentationml/2006/main">
  <p:tag name="KSO_WM_UNIT_TABLE_BEAUTIFY" val="smartTable{99705738-ca91-46f6-b0e4-187270beb093}"/>
</p:tagLst>
</file>

<file path=ppt/tags/tag4.xml><?xml version="1.0" encoding="utf-8"?>
<p:tagLst xmlns:p="http://schemas.openxmlformats.org/presentationml/2006/main">
  <p:tag name="KSO_WM_UNIT_TABLE_BEAUTIFY" val="smartTable{acc8355d-b9e7-4ca9-855b-d3ed53be4f19}"/>
  <p:tag name="TABLE_ENDDRAG_ORIGIN_RECT" val="549*287"/>
  <p:tag name="TABLE_ENDDRAG_RECT" val="76*89*549*287"/>
</p:tagLst>
</file>

<file path=ppt/tags/tag5.xml><?xml version="1.0" encoding="utf-8"?>
<p:tagLst xmlns:p="http://schemas.openxmlformats.org/presentationml/2006/main">
  <p:tag name="KSO_WM_UNIT_TABLE_BEAUTIFY" val="smartTable{cdf47b08-6281-4c8f-abd9-b6a91ee3da94}"/>
  <p:tag name="TABLE_ENDDRAG_ORIGIN_RECT" val="566*333"/>
  <p:tag name="TABLE_ENDDRAG_RECT" val="82*60*566*333"/>
</p:tagLst>
</file>

<file path=ppt/tags/tag6.xml><?xml version="1.0" encoding="utf-8"?>
<p:tagLst xmlns:p="http://schemas.openxmlformats.org/presentationml/2006/main">
  <p:tag name="KSO_WM_UNIT_TABLE_BEAUTIFY" val="smartTable{de1ac803-e0d0-4945-b896-9a69c8097f0c}"/>
</p:tagLst>
</file>

<file path=ppt/tags/tag7.xml><?xml version="1.0" encoding="utf-8"?>
<p:tagLst xmlns:p="http://schemas.openxmlformats.org/presentationml/2006/main">
  <p:tag name="ISPRING_PRESENTATION_TITLE" val="Write Your Title Here"/>
  <p:tag name="KSO_WPP_MARK_KEY" val="7e9f2e2f-83c0-4b3f-9220-aaee2cb1b26d"/>
  <p:tag name="COMMONDATA" val="eyJoZGlkIjoiZDI3ZTk2M2Q2ODUzNGQxZGY2YmRmM2Y3ODYxMWQyMTQifQ=="/>
  <p:tag name="commondata" val="eyJoZGlkIjoiODE0YTg2M2M4OWQxYmY4ZTYxMWNlOTQ4NWUxNTZhMGUifQ=="/>
</p:tagLst>
</file>

<file path=ppt/theme/theme1.xml><?xml version="1.0" encoding="utf-8"?>
<a:theme xmlns:a="http://schemas.openxmlformats.org/drawingml/2006/main" name="Office 主题">
  <a:themeElements>
    <a:clrScheme name="自定义 237">
      <a:dk1>
        <a:sysClr val="windowText" lastClr="000000"/>
      </a:dk1>
      <a:lt1>
        <a:sysClr val="window" lastClr="FFFFFF"/>
      </a:lt1>
      <a:dk2>
        <a:srgbClr val="1F497D"/>
      </a:dk2>
      <a:lt2>
        <a:srgbClr val="EEECE1"/>
      </a:lt2>
      <a:accent1>
        <a:srgbClr val="005DA2"/>
      </a:accent1>
      <a:accent2>
        <a:srgbClr val="C4C7CB"/>
      </a:accent2>
      <a:accent3>
        <a:srgbClr val="7F7F7F"/>
      </a:accent3>
      <a:accent4>
        <a:srgbClr val="7F7F7F"/>
      </a:accent4>
      <a:accent5>
        <a:srgbClr val="7F7F7F"/>
      </a:accent5>
      <a:accent6>
        <a:srgbClr val="7F7F7F"/>
      </a:accent6>
      <a:hlink>
        <a:srgbClr val="17365D"/>
      </a:hlink>
      <a:folHlink>
        <a:srgbClr val="548DD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none" rtlCol="0">
        <a:spAutoFit/>
      </a:bodyPr>
      <a:lstStyle>
        <a:defPPr>
          <a:defRPr sz="1200" dirty="0" smtClean="0">
            <a:solidFill>
              <a:schemeClr val="tx1">
                <a:lumMod val="75000"/>
                <a:lumOff val="25000"/>
              </a:schemeClr>
            </a:solidFill>
            <a:latin typeface="微软雅黑" panose="020B0503020204020204" pitchFamily="34" charset="-122"/>
            <a:ea typeface="微软雅黑" panose="020B0503020204020204" pitchFamily="3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10872</Words>
  <Application>WPS 演示</Application>
  <PresentationFormat>全屏显示(16:9)</PresentationFormat>
  <Paragraphs>1183</Paragraphs>
  <Slides>51</Slides>
  <Notes>54</Notes>
  <HiddenSlides>0</HiddenSlides>
  <MMClips>0</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51</vt:i4>
      </vt:variant>
    </vt:vector>
  </HeadingPairs>
  <TitlesOfParts>
    <vt:vector size="77" baseType="lpstr">
      <vt:lpstr>Arial</vt:lpstr>
      <vt:lpstr>宋体</vt:lpstr>
      <vt:lpstr>Wingdings</vt:lpstr>
      <vt:lpstr>微软雅黑</vt:lpstr>
      <vt:lpstr>微软雅黑 Light</vt:lpstr>
      <vt:lpstr>黑体</vt:lpstr>
      <vt:lpstr>Impact</vt:lpstr>
      <vt:lpstr>Calibri</vt:lpstr>
      <vt:lpstr>Roboto Light</vt:lpstr>
      <vt:lpstr>U.S. 101</vt:lpstr>
      <vt:lpstr>ESRI AMFM Electric</vt:lpstr>
      <vt:lpstr>Roboto</vt:lpstr>
      <vt:lpstr>Times New Roman</vt:lpstr>
      <vt:lpstr>Open Sans Light</vt:lpstr>
      <vt:lpstr>Calibri</vt:lpstr>
      <vt:lpstr>Helvetica</vt:lpstr>
      <vt:lpstr>Open Sans</vt:lpstr>
      <vt:lpstr>Segoe Print</vt:lpstr>
      <vt:lpstr>Open Sans</vt:lpstr>
      <vt:lpstr>STIXGeneral-Bold</vt:lpstr>
      <vt:lpstr>Arial Unicode MS</vt:lpstr>
      <vt:lpstr>仿宋_GB2312</vt:lpstr>
      <vt:lpstr>Calibri Light</vt:lpstr>
      <vt:lpstr>Arial</vt:lpstr>
      <vt:lpstr>Lato Regular</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admin</cp:lastModifiedBy>
  <cp:revision>223</cp:revision>
  <dcterms:created xsi:type="dcterms:W3CDTF">2015-12-11T17:46:00Z</dcterms:created>
  <dcterms:modified xsi:type="dcterms:W3CDTF">2024-05-27T00:15:32Z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E3C7944409BB482EBDD16D5867740882</vt:lpwstr>
  </property>
  <property fmtid="{D5CDD505-2E9C-101B-9397-08002B2CF9AE}" pid="3" name="KSOProductBuildVer">
    <vt:lpwstr>2052-12.1.0.16929</vt:lpwstr>
  </property>
</Properties>
</file>